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6" r:id="rId5"/>
    <p:sldMasterId id="2147493768" r:id="rId6"/>
    <p:sldMasterId id="2147493781" r:id="rId7"/>
    <p:sldMasterId id="2147493794" r:id="rId8"/>
    <p:sldMasterId id="2147493807" r:id="rId9"/>
    <p:sldMasterId id="2147493816" r:id="rId10"/>
    <p:sldMasterId id="2147493824" r:id="rId11"/>
  </p:sldMasterIdLst>
  <p:notesMasterIdLst>
    <p:notesMasterId r:id="rId95"/>
  </p:notesMasterIdLst>
  <p:handoutMasterIdLst>
    <p:handoutMasterId r:id="rId96"/>
  </p:handoutMasterIdLst>
  <p:sldIdLst>
    <p:sldId id="959" r:id="rId12"/>
    <p:sldId id="824" r:id="rId13"/>
    <p:sldId id="826" r:id="rId14"/>
    <p:sldId id="827" r:id="rId15"/>
    <p:sldId id="994" r:id="rId16"/>
    <p:sldId id="995" r:id="rId17"/>
    <p:sldId id="2142532365" r:id="rId18"/>
    <p:sldId id="352" r:id="rId19"/>
    <p:sldId id="2142532416" r:id="rId20"/>
    <p:sldId id="445" r:id="rId21"/>
    <p:sldId id="2142532415" r:id="rId22"/>
    <p:sldId id="433" r:id="rId23"/>
    <p:sldId id="434" r:id="rId24"/>
    <p:sldId id="435" r:id="rId25"/>
    <p:sldId id="2142532418" r:id="rId26"/>
    <p:sldId id="436" r:id="rId27"/>
    <p:sldId id="2142532404" r:id="rId28"/>
    <p:sldId id="2142532414" r:id="rId29"/>
    <p:sldId id="2142532411" r:id="rId30"/>
    <p:sldId id="366" r:id="rId31"/>
    <p:sldId id="367" r:id="rId32"/>
    <p:sldId id="368" r:id="rId33"/>
    <p:sldId id="372" r:id="rId34"/>
    <p:sldId id="397" r:id="rId35"/>
    <p:sldId id="399" r:id="rId36"/>
    <p:sldId id="1119" r:id="rId37"/>
    <p:sldId id="379" r:id="rId38"/>
    <p:sldId id="402" r:id="rId39"/>
    <p:sldId id="381" r:id="rId40"/>
    <p:sldId id="382" r:id="rId41"/>
    <p:sldId id="383" r:id="rId42"/>
    <p:sldId id="384" r:id="rId43"/>
    <p:sldId id="1120" r:id="rId44"/>
    <p:sldId id="1121" r:id="rId45"/>
    <p:sldId id="1122" r:id="rId46"/>
    <p:sldId id="2142532420" r:id="rId47"/>
    <p:sldId id="1133" r:id="rId48"/>
    <p:sldId id="462" r:id="rId49"/>
    <p:sldId id="464" r:id="rId50"/>
    <p:sldId id="465" r:id="rId51"/>
    <p:sldId id="466" r:id="rId52"/>
    <p:sldId id="467" r:id="rId53"/>
    <p:sldId id="468" r:id="rId54"/>
    <p:sldId id="469" r:id="rId55"/>
    <p:sldId id="393" r:id="rId56"/>
    <p:sldId id="394" r:id="rId57"/>
    <p:sldId id="2142532357" r:id="rId58"/>
    <p:sldId id="2142532358" r:id="rId59"/>
    <p:sldId id="2142532382" r:id="rId60"/>
    <p:sldId id="2142532423" r:id="rId61"/>
    <p:sldId id="2142532422" r:id="rId62"/>
    <p:sldId id="386" r:id="rId63"/>
    <p:sldId id="387" r:id="rId64"/>
    <p:sldId id="403" r:id="rId65"/>
    <p:sldId id="389" r:id="rId66"/>
    <p:sldId id="2142532424" r:id="rId67"/>
    <p:sldId id="2142532425" r:id="rId68"/>
    <p:sldId id="2142532419" r:id="rId69"/>
    <p:sldId id="2142532354" r:id="rId70"/>
    <p:sldId id="338" r:id="rId71"/>
    <p:sldId id="2142532426" r:id="rId72"/>
    <p:sldId id="339" r:id="rId73"/>
    <p:sldId id="2142532388" r:id="rId74"/>
    <p:sldId id="2142532389" r:id="rId75"/>
    <p:sldId id="2142532427" r:id="rId76"/>
    <p:sldId id="461" r:id="rId77"/>
    <p:sldId id="2142532421" r:id="rId78"/>
    <p:sldId id="1033" r:id="rId79"/>
    <p:sldId id="1034" r:id="rId80"/>
    <p:sldId id="1062" r:id="rId81"/>
    <p:sldId id="1063" r:id="rId82"/>
    <p:sldId id="867" r:id="rId83"/>
    <p:sldId id="869" r:id="rId84"/>
    <p:sldId id="868" r:id="rId85"/>
    <p:sldId id="476" r:id="rId86"/>
    <p:sldId id="1094" r:id="rId87"/>
    <p:sldId id="1198" r:id="rId88"/>
    <p:sldId id="1203" r:id="rId89"/>
    <p:sldId id="1204" r:id="rId90"/>
    <p:sldId id="2142532407" r:id="rId91"/>
    <p:sldId id="2142532428" r:id="rId92"/>
    <p:sldId id="2142532429" r:id="rId93"/>
    <p:sldId id="2142532375" r:id="rId9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213"/>
    <p:restoredTop sz="96552"/>
  </p:normalViewPr>
  <p:slideViewPr>
    <p:cSldViewPr snapToObjects="1">
      <p:cViewPr varScale="1">
        <p:scale>
          <a:sx n="259" d="100"/>
          <a:sy n="259" d="100"/>
        </p:scale>
        <p:origin x="192" y="520"/>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notesMaster" Target="notesMasters/notesMaster1.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2/27/25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2/27/25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F259E-0A79-9004-D1C3-6831872F1FC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8BC202C-531B-07ED-DFBF-6D0B6E7E56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2AACCAE-77EF-78AC-BAB6-F699593854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708B238-7C3A-89F6-C803-FC939458C8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2077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C4A2F-72AE-6CF2-A498-5FC4BEC7036A}"/>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91072CAF-FA7E-0808-4722-F44D2429447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9B37E733-C11B-9FAA-D11C-A5FDFBA9D0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A8C206FA-6186-8EE3-A73E-46227A153D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3429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174961-0CF3-42A6-8222-18520414FAD4}" type="slidenum">
              <a:rPr lang="en-US" altLang="en-US" sz="1200"/>
              <a:pPr/>
              <a:t>24</a:t>
            </a:fld>
            <a:endParaRPr lang="en-US" altLang="en-US" sz="1200" dirty="0"/>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95241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81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FC1BF-B752-0A19-53A6-04A097CEB20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351B28EE-5B38-9505-580C-DB1B94A51F2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5458D95C-A958-3E9A-BD74-DB8F910AA0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474C025-288F-EB39-07BE-F518FB7B0E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3461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5716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33901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16BC0A-7AF6-411D-BE71-BCBBBCBA951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0C6C070-221F-4423-9214-3514A79EC7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AAEAC40-D26E-4DE7-A131-BE43F6F065E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3A0A9-12FB-B15F-D5C1-B2A93C8B2A7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4D25B60-A5CA-5805-8F79-3316117A3E5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C9C5F75-A5ED-7C5E-7F3F-E9F65AF6C4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1DA38A4-C638-BF5B-FFB1-0FA2D7A95A5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55404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34CB9-DBA7-3AAD-9326-4F613CF9D88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63F4BAE6-EEED-8F3E-1BBD-D623CEFD700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D9BD44A8-9AA5-78FB-1157-35DB78F6DA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76835C2-6996-DEF4-3CA7-B9A575EBD8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5756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B660626-6ED4-4019-A597-4C6DFE264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1CD168A-2AB0-40BE-8A28-C8934AB24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404813" y="695325"/>
            <a:ext cx="6188075"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B8775-CFF7-07F7-9C6D-317AA3A8B5A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BF680A5-5AD3-293E-35AC-0F3801D133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2D6D6AE3-5709-0224-205C-1BCB3289F1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D6E50E1-6CEA-5F6B-33A8-28C12932B8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3480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43FEB-3B34-10E8-ABAF-49CCD958D83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AD5CB3C-9B1C-46F2-161E-3968E6979A5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601B56B-F7B4-7408-6836-C588DE5671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4F1055D-773C-D548-A15D-D3C523D8C0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070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AFAD77A2-2119-4E7C-B11C-A31372FFAE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6894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B95A-5E0D-EA50-E3C1-CFA7A21B5FD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80CF4BF-3E3A-4F1A-FAFC-E294FD793B3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517EBF3C-162F-AEB0-B608-0848DECF97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3C1F7EF-D503-536D-03E6-47D99B58C6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2870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5911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9082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473635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417861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84932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93668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90867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91228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03691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14791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53744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81162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20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105788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3574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361251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133308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3560692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2654728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442839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741552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414493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0052450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53006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06844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2365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5312213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5671480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284439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71173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2/27/25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990393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1704114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7076442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797631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019298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65322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67327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085287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83087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93529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2/27/25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1724380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5055392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1721897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181002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752713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540033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0609097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9336834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6634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711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2/27/25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4088487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2/27/25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666048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707963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80465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4086999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0013820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0388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480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2/27/25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7198374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2/27/25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249224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5287152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076973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887790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52136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3307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2/27/25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6473129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2/27/25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5815648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158761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076347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99553301"/>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3236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1.emf"/><Relationship Id="rId4" Type="http://schemas.openxmlformats.org/officeDocument/2006/relationships/slideLayout" Target="../slideLayouts/slideLayout6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6: ER(5), Relational(5), SQL(5)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83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11946"/>
      </p:ext>
    </p:extLst>
  </p:cSld>
  <p:clrMap bg1="lt1" tx1="dk1" bg2="lt2" tx2="dk2" accent1="accent1" accent2="accent2" accent3="accent3" accent4="accent4" accent5="accent5" accent6="accent6" hlink="hlink" folHlink="folHlink"/>
  <p:sldLayoutIdLst>
    <p:sldLayoutId id="2147493697" r:id="rId1"/>
    <p:sldLayoutId id="2147493698" r:id="rId2"/>
    <p:sldLayoutId id="2147493699" r:id="rId3"/>
    <p:sldLayoutId id="2147493700" r:id="rId4"/>
    <p:sldLayoutId id="2147493701" r:id="rId5"/>
    <p:sldLayoutId id="2147493702" r:id="rId6"/>
    <p:sldLayoutId id="2147493703" r:id="rId7"/>
    <p:sldLayoutId id="2147493704" r:id="rId8"/>
    <p:sldLayoutId id="2147493705" r:id="rId9"/>
    <p:sldLayoutId id="2147493706" r:id="rId10"/>
    <p:sldLayoutId id="2147493707" r:id="rId11"/>
    <p:sldLayoutId id="214749370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05108"/>
      </p:ext>
    </p:extLst>
  </p:cSld>
  <p:clrMap bg1="lt1" tx1="dk1" bg2="lt2" tx2="dk2" accent1="accent1" accent2="accent2" accent3="accent3" accent4="accent4" accent5="accent5" accent6="accent6" hlink="hlink" folHlink="folHlink"/>
  <p:sldLayoutIdLst>
    <p:sldLayoutId id="2147493769" r:id="rId1"/>
    <p:sldLayoutId id="2147493770" r:id="rId2"/>
    <p:sldLayoutId id="2147493771" r:id="rId3"/>
    <p:sldLayoutId id="2147493772" r:id="rId4"/>
    <p:sldLayoutId id="2147493773" r:id="rId5"/>
    <p:sldLayoutId id="2147493774" r:id="rId6"/>
    <p:sldLayoutId id="2147493775" r:id="rId7"/>
    <p:sldLayoutId id="2147493776" r:id="rId8"/>
    <p:sldLayoutId id="2147493777" r:id="rId9"/>
    <p:sldLayoutId id="2147493778" r:id="rId10"/>
    <p:sldLayoutId id="2147493779" r:id="rId11"/>
    <p:sldLayoutId id="214749378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081954"/>
      </p:ext>
    </p:extLst>
  </p:cSld>
  <p:clrMap bg1="lt1" tx1="dk1" bg2="lt2" tx2="dk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6331673"/>
      </p:ext>
    </p:extLst>
  </p:cSld>
  <p:clrMap bg1="lt1" tx1="dk1" bg2="lt2" tx2="dk2" accent1="accent1" accent2="accent2" accent3="accent3" accent4="accent4" accent5="accent5" accent6="accent6" hlink="hlink" folHlink="folHlink"/>
  <p:sldLayoutIdLst>
    <p:sldLayoutId id="2147493795" r:id="rId1"/>
    <p:sldLayoutId id="2147493796" r:id="rId2"/>
    <p:sldLayoutId id="2147493797" r:id="rId3"/>
    <p:sldLayoutId id="2147493798" r:id="rId4"/>
    <p:sldLayoutId id="2147493799" r:id="rId5"/>
    <p:sldLayoutId id="2147493800" r:id="rId6"/>
    <p:sldLayoutId id="2147493801" r:id="rId7"/>
    <p:sldLayoutId id="2147493802" r:id="rId8"/>
    <p:sldLayoutId id="2147493803" r:id="rId9"/>
    <p:sldLayoutId id="2147493804" r:id="rId10"/>
    <p:sldLayoutId id="2147493805" r:id="rId11"/>
    <p:sldLayoutId id="214749380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6: ER, Relational, SQL (V)</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596501989"/>
      </p:ext>
    </p:extLst>
  </p:cSld>
  <p:clrMap bg1="lt1" tx1="dk1" bg2="lt2" tx2="dk2" accent1="accent1" accent2="accent2" accent3="accent3" accent4="accent4" accent5="accent5" accent6="accent6" hlink="hlink" folHlink="folHlink"/>
  <p:sldLayoutIdLst>
    <p:sldLayoutId id="2147493808" r:id="rId1"/>
    <p:sldLayoutId id="2147493809" r:id="rId2"/>
    <p:sldLayoutId id="2147493810" r:id="rId3"/>
    <p:sldLayoutId id="2147493811" r:id="rId4"/>
    <p:sldLayoutId id="2147493812" r:id="rId5"/>
    <p:sldLayoutId id="2147493813" r:id="rId6"/>
    <p:sldLayoutId id="2147493814" r:id="rId7"/>
    <p:sldLayoutId id="2147493815"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6 – ER(5), Relational(5), SQL (5)</a:t>
            </a:r>
            <a:br>
              <a:rPr lang="en-US" altLang="en-US" sz="1050" i="1" baseline="0" dirty="0">
                <a:solidFill>
                  <a:schemeClr val="bg1"/>
                </a:solidFill>
              </a:rPr>
            </a:b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265276510"/>
      </p:ext>
    </p:extLst>
  </p:cSld>
  <p:clrMap bg1="lt1" tx1="dk1" bg2="lt2" tx2="dk2" accent1="accent1" accent2="accent2" accent3="accent3" accent4="accent4" accent5="accent5" accent6="accent6" hlink="hlink" folHlink="folHlink"/>
  <p:sldLayoutIdLst>
    <p:sldLayoutId id="2147493817" r:id="rId1"/>
    <p:sldLayoutId id="2147493818" r:id="rId2"/>
    <p:sldLayoutId id="2147493819" r:id="rId3"/>
    <p:sldLayoutId id="2147493820" r:id="rId4"/>
    <p:sldLayoutId id="2147493821" r:id="rId5"/>
    <p:sldLayoutId id="2147493822" r:id="rId6"/>
    <p:sldLayoutId id="214749382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7: ER, Relational, SQL (VI)</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429971851"/>
      </p:ext>
    </p:extLst>
  </p:cSld>
  <p:clrMap bg1="lt1" tx1="dk1" bg2="lt2" tx2="dk2" accent1="accent1" accent2="accent2" accent3="accent3" accent4="accent4" accent5="accent5" accent6="accent6" hlink="hlink" folHlink="folHlink"/>
  <p:sldLayoutIdLst>
    <p:sldLayoutId id="2147493825" r:id="rId1"/>
    <p:sldLayoutId id="2147493826" r:id="rId2"/>
    <p:sldLayoutId id="2147493827" r:id="rId3"/>
    <p:sldLayoutId id="2147493828" r:id="rId4"/>
    <p:sldLayoutId id="2147493829" r:id="rId5"/>
    <p:sldLayoutId id="2147493830" r:id="rId6"/>
    <p:sldLayoutId id="2147493831"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72.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34.xml"/><Relationship Id="rId4" Type="http://schemas.openxmlformats.org/officeDocument/2006/relationships/image" Target="../media/image1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hyperlink" Target="https://stackoverflow.com/questions/8797724/mysql-concepts-session-vs-connection" TargetMode="External"/><Relationship Id="rId2" Type="http://schemas.openxmlformats.org/officeDocument/2006/relationships/hyperlink" Target="https://en.wikipedia.org/wiki/Database_connection" TargetMode="External"/><Relationship Id="rId1" Type="http://schemas.openxmlformats.org/officeDocument/2006/relationships/slideLayout" Target="../slideLayouts/slideLayout6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2025</a:t>
            </a:r>
            <a:br>
              <a:rPr lang="en-US" altLang="en-US" sz="3200" i="1" dirty="0"/>
            </a:br>
            <a:r>
              <a:rPr lang="en-US" altLang="en-US" sz="2800" i="1" dirty="0"/>
              <a:t>Lecture 6: ER(5), Relational(5), SQL(5)</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Design Decisions</a:t>
            </a:r>
          </a:p>
        </p:txBody>
      </p:sp>
      <p:sp>
        <p:nvSpPr>
          <p:cNvPr id="78851" name="Rectangle 3"/>
          <p:cNvSpPr>
            <a:spLocks noGrp="1" noChangeArrowheads="1"/>
          </p:cNvSpPr>
          <p:nvPr>
            <p:ph type="body" idx="1"/>
          </p:nvPr>
        </p:nvSpPr>
        <p:spPr>
          <a:xfrm>
            <a:off x="1719262" y="875206"/>
            <a:ext cx="5642546" cy="3102435"/>
          </a:xfrm>
        </p:spPr>
        <p:txBody>
          <a:bodyPr/>
          <a:lstStyle/>
          <a:p>
            <a:r>
              <a:rPr lang="en-US" altLang="en-US" dirty="0"/>
              <a:t>The use of an attribute or entity set to represent an object.</a:t>
            </a:r>
          </a:p>
          <a:p>
            <a:r>
              <a:rPr lang="en-US" altLang="en-US" dirty="0"/>
              <a:t>Whether a real-world concept is best expressed by an entity set or a relationship set.</a:t>
            </a:r>
          </a:p>
          <a:p>
            <a:r>
              <a:rPr lang="en-US" altLang="en-US" dirty="0"/>
              <a:t>The use of a ternary relationship versus a pair of binary relationships.</a:t>
            </a:r>
          </a:p>
          <a:p>
            <a:r>
              <a:rPr lang="en-US" altLang="en-US" dirty="0"/>
              <a:t>The use of a strong or weak entity set.</a:t>
            </a:r>
          </a:p>
          <a:p>
            <a:r>
              <a:rPr lang="en-US" altLang="en-US" dirty="0"/>
              <a:t>The use of specialization/generalization – contributes to modularity in the design.</a:t>
            </a:r>
          </a:p>
          <a:p>
            <a:r>
              <a:rPr lang="en-US" altLang="en-US" dirty="0"/>
              <a:t>The use of aggregation – can treat the aggregate entity set as a single unit without concern for the details of its internal structure.</a:t>
            </a:r>
          </a:p>
        </p:txBody>
      </p:sp>
    </p:spTree>
    <p:extLst>
      <p:ext uri="{BB962C8B-B14F-4D97-AF65-F5344CB8AC3E}">
        <p14:creationId xmlns:p14="http://schemas.microsoft.com/office/powerpoint/2010/main" val="2473063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D7678-2E9A-B00F-A6E1-3E459B1F92F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A725838-4F35-E826-D13E-15A65E78EDD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71F9183-BC39-A44E-BA79-EFE060032E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6234DB0-7BE8-E053-5EEA-67572C7BC53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E5B5D6EB-9480-7112-42C8-48D6AEC5FDFB}"/>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Aggregation</a:t>
            </a:r>
          </a:p>
        </p:txBody>
      </p:sp>
      <p:sp>
        <p:nvSpPr>
          <p:cNvPr id="4" name="TextBox 9">
            <a:extLst>
              <a:ext uri="{FF2B5EF4-FFF2-40B4-BE49-F238E27FC236}">
                <a16:creationId xmlns:a16="http://schemas.microsoft.com/office/drawing/2014/main" id="{77E7A480-AD72-EC7E-F26A-CBADEDD0529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66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42050F-CDBB-9414-0949-DD2C09F0E6CA}"/>
              </a:ext>
            </a:extLst>
          </p:cNvPr>
          <p:cNvSpPr txBox="1"/>
          <p:nvPr/>
        </p:nvSpPr>
        <p:spPr>
          <a:xfrm>
            <a:off x="6096000" y="2184657"/>
            <a:ext cx="2855397"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simplest way to handle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 relational is an associative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entity.</a:t>
            </a:r>
          </a:p>
        </p:txBody>
      </p:sp>
      <p:sp>
        <p:nvSpPr>
          <p:cNvPr id="5" name="TextBox 4">
            <a:extLst>
              <a:ext uri="{FF2B5EF4-FFF2-40B4-BE49-F238E27FC236}">
                <a16:creationId xmlns:a16="http://schemas.microsoft.com/office/drawing/2014/main" id="{EE1D6E5E-C5D9-9723-3D69-DFC025DC2F20}"/>
              </a:ext>
            </a:extLst>
          </p:cNvPr>
          <p:cNvSpPr txBox="1"/>
          <p:nvPr/>
        </p:nvSpPr>
        <p:spPr>
          <a:xfrm>
            <a:off x="228600" y="4313633"/>
            <a:ext cx="7534867" cy="64633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thoughts here: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www.geeksforgeeks.org</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/aggregate-data-model-in-</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nosql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779476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DF0D24-A630-37DE-8EED-0C7D5AD904FF}"/>
              </a:ext>
            </a:extLst>
          </p:cNvPr>
          <p:cNvSpPr>
            <a:spLocks noGrp="1"/>
          </p:cNvSpPr>
          <p:nvPr>
            <p:ph idx="1"/>
          </p:nvPr>
        </p:nvSpPr>
        <p:spPr>
          <a:xfrm>
            <a:off x="152399" y="590550"/>
            <a:ext cx="3733801" cy="4038600"/>
          </a:xfrm>
        </p:spPr>
        <p:txBody>
          <a:bodyPr/>
          <a:lstStyle/>
          <a:p>
            <a:r>
              <a:rPr lang="en-US" dirty="0"/>
              <a:t>project-</a:t>
            </a:r>
            <a:r>
              <a:rPr lang="en-US" dirty="0" err="1"/>
              <a:t>project_info</a:t>
            </a:r>
            <a:r>
              <a:rPr lang="en-US" dirty="0"/>
              <a:t> is tricky</a:t>
            </a:r>
          </a:p>
          <a:p>
            <a:pPr lvl="1"/>
            <a:r>
              <a:rPr lang="en-US" dirty="0"/>
              <a:t>They both exist and reference each other or do not.</a:t>
            </a:r>
          </a:p>
          <a:p>
            <a:pPr lvl="1"/>
            <a:r>
              <a:rPr lang="en-US" dirty="0"/>
              <a:t>But, I can create only one entity at a time.</a:t>
            </a:r>
          </a:p>
          <a:p>
            <a:pPr lvl="1"/>
            <a:r>
              <a:rPr lang="en-US" dirty="0"/>
              <a:t>Mandatory on both ends does not work.</a:t>
            </a:r>
          </a:p>
          <a:p>
            <a:r>
              <a:rPr lang="en-US" dirty="0"/>
              <a:t>I made the assumption that a project definition could exist, and then the “team” forms.</a:t>
            </a:r>
          </a:p>
        </p:txBody>
      </p:sp>
      <p:sp>
        <p:nvSpPr>
          <p:cNvPr id="3" name="Title 2">
            <a:extLst>
              <a:ext uri="{FF2B5EF4-FFF2-40B4-BE49-F238E27FC236}">
                <a16:creationId xmlns:a16="http://schemas.microsoft.com/office/drawing/2014/main" id="{5CDAE526-BA02-85C1-5F55-8BF7D840824E}"/>
              </a:ext>
            </a:extLst>
          </p:cNvPr>
          <p:cNvSpPr>
            <a:spLocks noGrp="1"/>
          </p:cNvSpPr>
          <p:nvPr>
            <p:ph type="title"/>
          </p:nvPr>
        </p:nvSpPr>
        <p:spPr/>
        <p:txBody>
          <a:bodyPr/>
          <a:lstStyle/>
          <a:p>
            <a:r>
              <a:rPr lang="en-US" dirty="0"/>
              <a:t>First Pass Implementation</a:t>
            </a:r>
          </a:p>
        </p:txBody>
      </p:sp>
      <p:pic>
        <p:nvPicPr>
          <p:cNvPr id="4" name="Picture 3">
            <a:extLst>
              <a:ext uri="{FF2B5EF4-FFF2-40B4-BE49-F238E27FC236}">
                <a16:creationId xmlns:a16="http://schemas.microsoft.com/office/drawing/2014/main" id="{F93E0D91-6C0C-37BF-097A-6864E1B0C08A}"/>
              </a:ext>
            </a:extLst>
          </p:cNvPr>
          <p:cNvPicPr>
            <a:picLocks noChangeAspect="1"/>
          </p:cNvPicPr>
          <p:nvPr/>
        </p:nvPicPr>
        <p:blipFill>
          <a:blip r:embed="rId2"/>
          <a:stretch>
            <a:fillRect/>
          </a:stretch>
        </p:blipFill>
        <p:spPr>
          <a:xfrm>
            <a:off x="3886200" y="590550"/>
            <a:ext cx="5348067" cy="3867150"/>
          </a:xfrm>
          <a:prstGeom prst="rect">
            <a:avLst/>
          </a:prstGeom>
        </p:spPr>
      </p:pic>
    </p:spTree>
    <p:extLst>
      <p:ext uri="{BB962C8B-B14F-4D97-AF65-F5344CB8AC3E}">
        <p14:creationId xmlns:p14="http://schemas.microsoft.com/office/powerpoint/2010/main" val="3651810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BA6AE-51F5-7917-C849-E53FC3B24E2F}"/>
              </a:ext>
            </a:extLst>
          </p:cNvPr>
          <p:cNvSpPr>
            <a:spLocks noGrp="1"/>
          </p:cNvSpPr>
          <p:nvPr>
            <p:ph type="title"/>
          </p:nvPr>
        </p:nvSpPr>
        <p:spPr/>
        <p:txBody>
          <a:bodyPr/>
          <a:lstStyle/>
          <a:p>
            <a:r>
              <a:rPr lang="en-US" dirty="0"/>
              <a:t>Let’s Do a More Example in Crow’s Foot</a:t>
            </a:r>
          </a:p>
        </p:txBody>
      </p:sp>
      <p:pic>
        <p:nvPicPr>
          <p:cNvPr id="2" name="Picture 1">
            <a:extLst>
              <a:ext uri="{FF2B5EF4-FFF2-40B4-BE49-F238E27FC236}">
                <a16:creationId xmlns:a16="http://schemas.microsoft.com/office/drawing/2014/main" id="{D70D5FAB-963F-E221-B2B4-A8C45012BC13}"/>
              </a:ext>
            </a:extLst>
          </p:cNvPr>
          <p:cNvPicPr>
            <a:picLocks noChangeAspect="1"/>
          </p:cNvPicPr>
          <p:nvPr/>
        </p:nvPicPr>
        <p:blipFill>
          <a:blip r:embed="rId2"/>
          <a:stretch>
            <a:fillRect/>
          </a:stretch>
        </p:blipFill>
        <p:spPr>
          <a:xfrm>
            <a:off x="138157" y="590550"/>
            <a:ext cx="6248400" cy="3777323"/>
          </a:xfrm>
          <a:prstGeom prst="rect">
            <a:avLst/>
          </a:prstGeom>
        </p:spPr>
      </p:pic>
      <p:sp>
        <p:nvSpPr>
          <p:cNvPr id="6" name="TextBox 5">
            <a:extLst>
              <a:ext uri="{FF2B5EF4-FFF2-40B4-BE49-F238E27FC236}">
                <a16:creationId xmlns:a16="http://schemas.microsoft.com/office/drawing/2014/main" id="{B4B5A78E-F33C-DC3C-8E52-054775ECC915}"/>
              </a:ext>
            </a:extLst>
          </p:cNvPr>
          <p:cNvSpPr txBox="1"/>
          <p:nvPr/>
        </p:nvSpPr>
        <p:spPr>
          <a:xfrm>
            <a:off x="6193941" y="2724150"/>
            <a:ext cx="2928943" cy="1754326"/>
          </a:xfrm>
          <a:prstGeom prst="rect">
            <a:avLst/>
          </a:prstGeom>
          <a:noFill/>
        </p:spPr>
        <p:txBody>
          <a:bodyPr wrap="none" rtlCol="0">
            <a:spAutoFit/>
          </a:bodyPr>
          <a:lstStyle/>
          <a:p>
            <a:r>
              <a:rPr lang="en-US" dirty="0"/>
              <a:t>If I got that right, it is</a:t>
            </a:r>
            <a:br>
              <a:rPr lang="en-US" dirty="0"/>
            </a:br>
            <a:r>
              <a:rPr lang="en-US" dirty="0"/>
              <a:t>a miracle.</a:t>
            </a:r>
            <a:br>
              <a:rPr lang="en-US" dirty="0"/>
            </a:br>
            <a:br>
              <a:rPr lang="en-US" dirty="0"/>
            </a:br>
            <a:r>
              <a:rPr lang="en-US" dirty="0"/>
              <a:t>Normally, you cannot be sure</a:t>
            </a:r>
            <a:br>
              <a:rPr lang="en-US" dirty="0"/>
            </a:br>
            <a:r>
              <a:rPr lang="en-US" dirty="0"/>
              <a:t>until you implement</a:t>
            </a:r>
            <a:br>
              <a:rPr lang="en-US" dirty="0"/>
            </a:br>
            <a:r>
              <a:rPr lang="en-US" dirty="0"/>
              <a:t>and test it.</a:t>
            </a:r>
          </a:p>
        </p:txBody>
      </p:sp>
    </p:spTree>
    <p:extLst>
      <p:ext uri="{BB962C8B-B14F-4D97-AF65-F5344CB8AC3E}">
        <p14:creationId xmlns:p14="http://schemas.microsoft.com/office/powerpoint/2010/main" val="3866782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55FCE-5601-4E3B-B220-A488B5B5F5E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4B10504-2070-A235-C7C0-06063836EA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752CB17-2327-7004-2E61-AD34495F013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CF773AD-66E3-2F9D-8477-3A30731767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E684AD4-352D-B69A-AA2B-73E7140103E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59BD4EE6-BFC0-60E1-9D1B-42FF85FD33E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6: ER(5), Relational(5), SQL(5)			© Donald F. Ferguson, 2025</a:t>
            </a:r>
            <a:endParaRPr lang="en-US" altLang="en-US" sz="800" i="1" dirty="0">
              <a:solidFill>
                <a:schemeClr val="bg1"/>
              </a:solidFill>
            </a:endParaRPr>
          </a:p>
        </p:txBody>
      </p:sp>
    </p:spTree>
    <p:extLst>
      <p:ext uri="{BB962C8B-B14F-4D97-AF65-F5344CB8AC3E}">
        <p14:creationId xmlns:p14="http://schemas.microsoft.com/office/powerpoint/2010/main" val="1344246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02394-2CE0-41CD-EAF9-0E0BBFA5AAE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E25E18BC-4934-F1C7-313B-365A8728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6C847B9D-18DE-B34F-6672-EF5DBB09403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4E85DB4A-F714-CD7C-95F3-853D190B15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64DFDED1-B586-906E-91CF-6B9A91F2B2A5}"/>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r>
              <a:rPr lang="en-US" altLang="en-US" sz="2800" i="1" dirty="0">
                <a:solidFill>
                  <a:prstClr val="white"/>
                </a:solidFill>
              </a:rPr>
              <a:t> and Procedures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4" name="TextBox 9">
            <a:extLst>
              <a:ext uri="{FF2B5EF4-FFF2-40B4-BE49-F238E27FC236}">
                <a16:creationId xmlns:a16="http://schemas.microsoft.com/office/drawing/2014/main" id="{DCF7B901-5439-86E0-899E-8A72AE5B8CEE}"/>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6: ER(5), Relational(5), SQL(5)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84179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Today’s Contents</a:t>
            </a:r>
            <a:endParaRPr lang="en-US" altLang="en-US" sz="28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6: ER(5), Relational(5), SQL(5)			© Donald F. Ferguson, 2025</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2" name="TextBox 9">
            <a:extLst>
              <a:ext uri="{FF2B5EF4-FFF2-40B4-BE49-F238E27FC236}">
                <a16:creationId xmlns:a16="http://schemas.microsoft.com/office/drawing/2014/main" id="{9EC860EB-255D-E9FE-5877-891738532BFE}"/>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6: ER(5), Relational(5), SQL(5)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56272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p:txBody>
          <a:bodyPr/>
          <a:lstStyle/>
          <a:p>
            <a:pPr>
              <a:spcBef>
                <a:spcPts val="0"/>
              </a:spcBef>
              <a:spcAft>
                <a:spcPts val="100"/>
              </a:spcAft>
            </a:pPr>
            <a:r>
              <a:rPr lang="en-US" sz="1800" dirty="0"/>
              <a:t>Introduction and course updates</a:t>
            </a:r>
          </a:p>
          <a:p>
            <a:pPr>
              <a:spcBef>
                <a:spcPts val="0"/>
              </a:spcBef>
              <a:spcAft>
                <a:spcPts val="100"/>
              </a:spcAft>
            </a:pPr>
            <a:r>
              <a:rPr lang="en-US" sz="1800" dirty="0"/>
              <a:t>ER Model/ER Modeling</a:t>
            </a:r>
          </a:p>
          <a:p>
            <a:pPr lvl="1">
              <a:spcBef>
                <a:spcPts val="0"/>
              </a:spcBef>
              <a:spcAft>
                <a:spcPts val="100"/>
              </a:spcAft>
            </a:pPr>
            <a:r>
              <a:rPr lang="en-US" sz="1600" dirty="0"/>
              <a:t>Roles</a:t>
            </a:r>
          </a:p>
          <a:p>
            <a:pPr lvl="1">
              <a:spcBef>
                <a:spcPts val="0"/>
              </a:spcBef>
              <a:spcAft>
                <a:spcPts val="100"/>
              </a:spcAft>
            </a:pPr>
            <a:r>
              <a:rPr lang="en-US" sz="1600" dirty="0"/>
              <a:t>Aggregation</a:t>
            </a:r>
          </a:p>
          <a:p>
            <a:pPr>
              <a:spcBef>
                <a:spcPts val="0"/>
              </a:spcBef>
              <a:spcAft>
                <a:spcPts val="100"/>
              </a:spcAft>
            </a:pPr>
            <a:r>
              <a:rPr lang="en-US" sz="1800" dirty="0"/>
              <a:t>SQL</a:t>
            </a:r>
          </a:p>
          <a:p>
            <a:pPr lvl="1">
              <a:spcBef>
                <a:spcPts val="0"/>
              </a:spcBef>
              <a:spcAft>
                <a:spcPts val="100"/>
              </a:spcAft>
            </a:pPr>
            <a:r>
              <a:rPr lang="en-US" sz="1600" dirty="0"/>
              <a:t>Functions, Procedures, Triggers</a:t>
            </a:r>
          </a:p>
          <a:p>
            <a:pPr lvl="1">
              <a:spcBef>
                <a:spcPts val="0"/>
              </a:spcBef>
              <a:spcAft>
                <a:spcPts val="100"/>
              </a:spcAft>
            </a:pPr>
            <a:r>
              <a:rPr lang="en-US" sz="1600" dirty="0"/>
              <a:t>Authorization</a:t>
            </a:r>
          </a:p>
          <a:p>
            <a:pPr lvl="1">
              <a:spcBef>
                <a:spcPts val="0"/>
              </a:spcBef>
              <a:spcAft>
                <a:spcPts val="100"/>
              </a:spcAft>
            </a:pPr>
            <a:r>
              <a:rPr lang="en-US" sz="1600" dirty="0"/>
              <a:t>Some advanced SQL: window functions, recursive queries</a:t>
            </a:r>
          </a:p>
          <a:p>
            <a:pPr>
              <a:spcBef>
                <a:spcPts val="0"/>
              </a:spcBef>
              <a:spcAft>
                <a:spcPts val="100"/>
              </a:spcAft>
            </a:pPr>
            <a:r>
              <a:rPr lang="en-US" sz="1800" dirty="0"/>
              <a:t>Relational/Database and Applications</a:t>
            </a:r>
          </a:p>
          <a:p>
            <a:pPr lvl="1">
              <a:spcBef>
                <a:spcPts val="0"/>
              </a:spcBef>
              <a:spcAft>
                <a:spcPts val="100"/>
              </a:spcAft>
            </a:pPr>
            <a:r>
              <a:rPr lang="en-US" sz="1600" dirty="0"/>
              <a:t>Some basic concepts: connection, driver/connector, session, … …</a:t>
            </a:r>
          </a:p>
          <a:p>
            <a:pPr lvl="1">
              <a:spcBef>
                <a:spcPts val="0"/>
              </a:spcBef>
              <a:spcAft>
                <a:spcPts val="100"/>
              </a:spcAft>
            </a:pPr>
            <a:r>
              <a:rPr lang="en-US" sz="1600" dirty="0"/>
              <a:t>Using transactions</a:t>
            </a:r>
          </a:p>
          <a:p>
            <a:pPr lvl="1">
              <a:spcBef>
                <a:spcPts val="0"/>
              </a:spcBef>
              <a:spcAft>
                <a:spcPts val="100"/>
              </a:spcAft>
            </a:pPr>
            <a:r>
              <a:rPr lang="en-US" sz="1600" dirty="0"/>
              <a:t>“Web” application structure. REST, 3-tier application, SOLID</a:t>
            </a:r>
          </a:p>
          <a:p>
            <a:pPr lvl="1">
              <a:spcBef>
                <a:spcPts val="0"/>
              </a:spcBef>
              <a:spcAft>
                <a:spcPts val="100"/>
              </a:spcAft>
            </a:pPr>
            <a:r>
              <a:rPr lang="en-US" sz="1600" dirty="0"/>
              <a:t>Object Relational Mapping</a:t>
            </a:r>
          </a:p>
          <a:p>
            <a:pPr>
              <a:spcBef>
                <a:spcPts val="0"/>
              </a:spcBef>
              <a:spcAft>
                <a:spcPts val="100"/>
              </a:spcAft>
            </a:pPr>
            <a:r>
              <a:rPr lang="en-US" sz="1800" dirty="0"/>
              <a:t>Some worked examples</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2" name="TextBox 9">
            <a:extLst>
              <a:ext uri="{FF2B5EF4-FFF2-40B4-BE49-F238E27FC236}">
                <a16:creationId xmlns:a16="http://schemas.microsoft.com/office/drawing/2014/main" id="{F2D3A6F8-F262-C743-7A9D-3FE192C39C37}"/>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6: ER(5), Relational(5), SQL(5)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814034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003A7C-8AC3-C2DA-26C0-8221C5F8077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280831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1953039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6D96-5AC9-4DAA-C399-852E41420A9F}"/>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434384B-82C1-4A2D-CC4D-C89D1043A1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840876E0-9B96-DEAF-5C2C-EE9B3853100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07AE3189-05C6-521D-9165-958B566626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01D22A8-B320-B67B-D7E1-721CEF5FCCF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Authorization</a:t>
            </a:r>
          </a:p>
        </p:txBody>
      </p:sp>
      <p:sp>
        <p:nvSpPr>
          <p:cNvPr id="2" name="TextBox 9">
            <a:extLst>
              <a:ext uri="{FF2B5EF4-FFF2-40B4-BE49-F238E27FC236}">
                <a16:creationId xmlns:a16="http://schemas.microsoft.com/office/drawing/2014/main" id="{F9F36A6E-5F32-6068-D5BC-AB1D5C090C04}"/>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6: ER(5), Relational(5), SQL(5)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290692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6: ER(5), Relational(5), SQL(5)			© Donald F. Ferguson, 2025</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p:txBody>
      </p:sp>
    </p:spTree>
    <p:extLst>
      <p:ext uri="{BB962C8B-B14F-4D97-AF65-F5344CB8AC3E}">
        <p14:creationId xmlns:p14="http://schemas.microsoft.com/office/powerpoint/2010/main" val="611216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Advanced Aggregation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Window Functions</a:t>
            </a:r>
          </a:p>
        </p:txBody>
      </p:sp>
      <p:sp>
        <p:nvSpPr>
          <p:cNvPr id="2" name="TextBox 9">
            <a:extLst>
              <a:ext uri="{FF2B5EF4-FFF2-40B4-BE49-F238E27FC236}">
                <a16:creationId xmlns:a16="http://schemas.microsoft.com/office/drawing/2014/main" id="{FBC15CA3-34CD-AC5C-EA65-9A14AE342921}"/>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6: ER(5), Relational(5), SQL(5)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978195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398F82-A096-BC70-3E1E-C7CF4F6AAD88}"/>
              </a:ext>
            </a:extLst>
          </p:cNvPr>
          <p:cNvSpPr>
            <a:spLocks noGrp="1"/>
          </p:cNvSpPr>
          <p:nvPr>
            <p:ph idx="1"/>
          </p:nvPr>
        </p:nvSpPr>
        <p:spPr/>
        <p:txBody>
          <a:bodyPr/>
          <a:lstStyle/>
          <a:p>
            <a:r>
              <a:rPr lang="en-US" sz="1600" dirty="0"/>
              <a:t>The aggregation functions in SQL are powerful.</a:t>
            </a:r>
          </a:p>
          <a:p>
            <a:r>
              <a:rPr lang="en-US" sz="1600" dirty="0"/>
              <a:t>There are some scenarios that are very difficult. SQL and databases add support for more advanced capabilities:</a:t>
            </a:r>
          </a:p>
          <a:p>
            <a:pPr lvl="1"/>
            <a:r>
              <a:rPr lang="en-US" sz="1400" dirty="0"/>
              <a:t>Ranking</a:t>
            </a:r>
          </a:p>
          <a:p>
            <a:pPr lvl="1"/>
            <a:r>
              <a:rPr lang="en-US" sz="1400" dirty="0"/>
              <a:t>Windows</a:t>
            </a:r>
          </a:p>
          <a:p>
            <a:pPr lvl="1"/>
            <a:r>
              <a:rPr lang="en-US" sz="1400" dirty="0"/>
              <a:t>Pivot, Slice and Dice, but we will cover these with a different technology (OLAP) later in the semester.</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This is powerful, a little complex and requires trial and error.</a:t>
            </a:r>
          </a:p>
        </p:txBody>
      </p:sp>
      <p:sp>
        <p:nvSpPr>
          <p:cNvPr id="3" name="Title 2">
            <a:extLst>
              <a:ext uri="{FF2B5EF4-FFF2-40B4-BE49-F238E27FC236}">
                <a16:creationId xmlns:a16="http://schemas.microsoft.com/office/drawing/2014/main" id="{635A8BDA-EA16-3FAF-EBAD-008454A7A3A8}"/>
              </a:ext>
            </a:extLst>
          </p:cNvPr>
          <p:cNvSpPr>
            <a:spLocks noGrp="1"/>
          </p:cNvSpPr>
          <p:nvPr>
            <p:ph type="title"/>
          </p:nvPr>
        </p:nvSpPr>
        <p:spPr/>
        <p:txBody>
          <a:bodyPr/>
          <a:lstStyle/>
          <a:p>
            <a:r>
              <a:rPr lang="en-US" dirty="0"/>
              <a:t>Advanced Aggregates and Window Functions</a:t>
            </a:r>
          </a:p>
        </p:txBody>
      </p:sp>
      <p:pic>
        <p:nvPicPr>
          <p:cNvPr id="1026" name="Picture 2">
            <a:extLst>
              <a:ext uri="{FF2B5EF4-FFF2-40B4-BE49-F238E27FC236}">
                <a16:creationId xmlns:a16="http://schemas.microsoft.com/office/drawing/2014/main" id="{87F428A4-89CD-95D5-9344-BF562E062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461" y="2187162"/>
            <a:ext cx="3409738" cy="2441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5275CE3-F1AD-35B5-3AFE-9E0147DCF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19" y="2343150"/>
            <a:ext cx="4002381" cy="163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16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65630-39D4-2CF3-2937-E25052474B3D}"/>
              </a:ext>
            </a:extLst>
          </p:cNvPr>
          <p:cNvSpPr>
            <a:spLocks noGrp="1"/>
          </p:cNvSpPr>
          <p:nvPr>
            <p:ph type="title"/>
          </p:nvPr>
        </p:nvSpPr>
        <p:spPr/>
        <p:txBody>
          <a:bodyPr/>
          <a:lstStyle/>
          <a:p>
            <a:r>
              <a:rPr lang="en-US" sz="2400" dirty="0"/>
              <a:t>Classic Models: Annual Revenue and YoY Growth by Country</a:t>
            </a:r>
          </a:p>
        </p:txBody>
      </p:sp>
      <p:sp>
        <p:nvSpPr>
          <p:cNvPr id="5" name="TextBox 4">
            <a:extLst>
              <a:ext uri="{FF2B5EF4-FFF2-40B4-BE49-F238E27FC236}">
                <a16:creationId xmlns:a16="http://schemas.microsoft.com/office/drawing/2014/main" id="{51D23530-FAF4-731A-7199-E40367EB3125}"/>
              </a:ext>
            </a:extLst>
          </p:cNvPr>
          <p:cNvSpPr txBox="1"/>
          <p:nvPr/>
        </p:nvSpPr>
        <p:spPr>
          <a:xfrm>
            <a:off x="304800" y="514350"/>
            <a:ext cx="8590430" cy="3754874"/>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SELECT</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orderDate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AS 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ROUND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2</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AS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annual_revenue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ROUND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LAG</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OVER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PARTITION BY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ORDER BY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orderDate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LAG</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OVER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PARTITION BY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ORDER BY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orderDate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 </a:t>
            </a: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100</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2</a:t>
            </a:r>
            <a:b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AS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yoy_growth_percentage</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FROM</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customers</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JOIN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orders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ON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customers.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customerNumber</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customerNumber</a:t>
            </a:r>
            <a:b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JOIN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orderdetails</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ON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orderNumber</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orderdetails.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orderNumber</a:t>
            </a:r>
            <a:b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GROUP BY</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year</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ORDER BY</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162693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dirty="0"/>
              <a:t>Project data set:</a:t>
            </a:r>
          </a:p>
          <a:p>
            <a:pPr lvl="1"/>
            <a:r>
              <a:rPr lang="en-US" dirty="0"/>
              <a:t>I recommend that both tracks use the IMDB and Game-of-Thrones dataset that I use in my examples. </a:t>
            </a:r>
          </a:p>
          <a:p>
            <a:pPr lvl="1"/>
            <a:r>
              <a:rPr lang="en-US" dirty="0"/>
              <a:t>But, you may choose your own dataset. I will publish requirements on your dataset tonight or tomorrow. You will describe your dataset in HW3B submission.</a:t>
            </a:r>
          </a:p>
          <a:p>
            <a:r>
              <a:rPr lang="en-US" dirty="0"/>
              <a:t>HW3B:</a:t>
            </a:r>
          </a:p>
          <a:p>
            <a:pPr lvl="1"/>
            <a:r>
              <a:rPr lang="en-US" dirty="0"/>
              <a:t>Very simple. Basically extend my examples and execute.</a:t>
            </a:r>
          </a:p>
          <a:p>
            <a:pPr lvl="1"/>
            <a:r>
              <a:rPr lang="en-US" dirty="0"/>
              <a:t>You will have to do some new DB concepts, e.g. create views.</a:t>
            </a:r>
          </a:p>
          <a:p>
            <a:r>
              <a:rPr lang="en-US" dirty="0"/>
              <a:t>Midterm:</a:t>
            </a:r>
          </a:p>
          <a:p>
            <a:pPr lvl="1"/>
            <a:r>
              <a:rPr lang="en-US" dirty="0"/>
              <a:t>In class, 14-MAR from 10:20 to 11:40. Please arrive by 10:10.</a:t>
            </a:r>
          </a:p>
          <a:p>
            <a:pPr lvl="1"/>
            <a:r>
              <a:rPr lang="en-US" dirty="0"/>
              <a:t>I will cancel the 2</a:t>
            </a:r>
            <a:r>
              <a:rPr lang="en-US" baseline="30000" dirty="0"/>
              <a:t>nd</a:t>
            </a:r>
            <a:r>
              <a:rPr lang="en-US" dirty="0"/>
              <a:t> half of the lecture. You may be tired and need a break from </a:t>
            </a:r>
            <a:r>
              <a:rPr lang="en-US" dirty="0" err="1"/>
              <a:t>DBs.</a:t>
            </a:r>
            <a:endParaRPr lang="en-US"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B964D-D25A-597F-7830-9CB138DB332C}"/>
              </a:ext>
            </a:extLst>
          </p:cNvPr>
          <p:cNvSpPr>
            <a:spLocks noGrp="1"/>
          </p:cNvSpPr>
          <p:nvPr>
            <p:ph type="title"/>
          </p:nvPr>
        </p:nvSpPr>
        <p:spPr/>
        <p:txBody>
          <a:bodyPr/>
          <a:lstStyle/>
          <a:p>
            <a:r>
              <a:rPr lang="en-US" dirty="0"/>
              <a:t>Revenue and Growth Quarter to Quarter</a:t>
            </a:r>
          </a:p>
        </p:txBody>
      </p:sp>
      <p:sp>
        <p:nvSpPr>
          <p:cNvPr id="9" name="TextBox 8">
            <a:extLst>
              <a:ext uri="{FF2B5EF4-FFF2-40B4-BE49-F238E27FC236}">
                <a16:creationId xmlns:a16="http://schemas.microsoft.com/office/drawing/2014/main" id="{7DA82BCA-12B3-61CC-BCAC-FA762A0E13C2}"/>
              </a:ext>
            </a:extLst>
          </p:cNvPr>
          <p:cNvSpPr txBox="1"/>
          <p:nvPr/>
        </p:nvSpPr>
        <p:spPr>
          <a:xfrm>
            <a:off x="124385" y="678924"/>
            <a:ext cx="8895230" cy="3785652"/>
          </a:xfrm>
          <a:prstGeom prst="rect">
            <a:avLst/>
          </a:prstGeom>
          <a:noFill/>
        </p:spPr>
        <p:txBody>
          <a:bodyPr wrap="square">
            <a:spAutoFit/>
          </a:bodyPr>
          <a:lstStyle/>
          <a:p>
            <a:r>
              <a:rPr lang="en-US" sz="1200" dirty="0"/>
              <a:t>WITH </a:t>
            </a:r>
            <a:r>
              <a:rPr lang="en-US" sz="1200" dirty="0" err="1"/>
              <a:t>quarterly_revenue</a:t>
            </a:r>
            <a:r>
              <a:rPr lang="en-US" sz="1200" dirty="0"/>
              <a:t> AS (</a:t>
            </a:r>
          </a:p>
          <a:p>
            <a:r>
              <a:rPr lang="en-US" sz="1200" dirty="0"/>
              <a:t>    SELECT </a:t>
            </a:r>
          </a:p>
          <a:p>
            <a:r>
              <a:rPr lang="en-US" sz="1200" dirty="0"/>
              <a:t>        YEAR(</a:t>
            </a:r>
            <a:r>
              <a:rPr lang="en-US" sz="1200" dirty="0" err="1"/>
              <a:t>o.orderDate</a:t>
            </a:r>
            <a:r>
              <a:rPr lang="en-US" sz="1200" dirty="0"/>
              <a:t>) AS </a:t>
            </a:r>
            <a:r>
              <a:rPr lang="en-US" sz="1200" dirty="0" err="1"/>
              <a:t>order_year</a:t>
            </a:r>
            <a:r>
              <a:rPr lang="en-US" sz="1200" dirty="0"/>
              <a:t>, QUARTER(</a:t>
            </a:r>
            <a:r>
              <a:rPr lang="en-US" sz="1200" dirty="0" err="1"/>
              <a:t>o.orderDate</a:t>
            </a:r>
            <a:r>
              <a:rPr lang="en-US" sz="1200" dirty="0"/>
              <a:t>) AS </a:t>
            </a:r>
            <a:r>
              <a:rPr lang="en-US" sz="1200" dirty="0" err="1"/>
              <a:t>order_quarter</a:t>
            </a:r>
            <a:r>
              <a:rPr lang="en-US" sz="1200" dirty="0"/>
              <a:t>, SUM(</a:t>
            </a:r>
            <a:r>
              <a:rPr lang="en-US" sz="1200" dirty="0" err="1"/>
              <a:t>od.quantityOrdered</a:t>
            </a:r>
            <a:r>
              <a:rPr lang="en-US" sz="1200" dirty="0"/>
              <a:t> * </a:t>
            </a:r>
            <a:r>
              <a:rPr lang="en-US" sz="1200" dirty="0" err="1"/>
              <a:t>od.priceEach</a:t>
            </a:r>
            <a:r>
              <a:rPr lang="en-US" sz="1200" dirty="0"/>
              <a:t>) AS revenue</a:t>
            </a:r>
          </a:p>
          <a:p>
            <a:r>
              <a:rPr lang="en-US" sz="1200" dirty="0"/>
              <a:t>    FROM </a:t>
            </a:r>
          </a:p>
          <a:p>
            <a:r>
              <a:rPr lang="en-US" sz="1200" dirty="0"/>
              <a:t>        orders o JOIN </a:t>
            </a:r>
            <a:r>
              <a:rPr lang="en-US" sz="1200" dirty="0" err="1"/>
              <a:t>orderdetails</a:t>
            </a:r>
            <a:r>
              <a:rPr lang="en-US" sz="1200" dirty="0"/>
              <a:t> od ON </a:t>
            </a:r>
            <a:r>
              <a:rPr lang="en-US" sz="1200" dirty="0" err="1"/>
              <a:t>o.orderNumber</a:t>
            </a:r>
            <a:r>
              <a:rPr lang="en-US" sz="1200" dirty="0"/>
              <a:t> = </a:t>
            </a:r>
            <a:r>
              <a:rPr lang="en-US" sz="1200" dirty="0" err="1"/>
              <a:t>od.orderNumber</a:t>
            </a:r>
            <a:r>
              <a:rPr lang="en-US" sz="1200" dirty="0"/>
              <a:t> WHERE </a:t>
            </a:r>
            <a:r>
              <a:rPr lang="en-US" sz="1200" dirty="0" err="1"/>
              <a:t>o.status</a:t>
            </a:r>
            <a:r>
              <a:rPr lang="en-US" sz="1200" dirty="0"/>
              <a:t> = 'Shipped'</a:t>
            </a:r>
          </a:p>
          <a:p>
            <a:r>
              <a:rPr lang="en-US" sz="1200" dirty="0"/>
              <a:t>    GROUP BY  YEAR(</a:t>
            </a:r>
            <a:r>
              <a:rPr lang="en-US" sz="1200" dirty="0" err="1"/>
              <a:t>o.orderDate</a:t>
            </a:r>
            <a:r>
              <a:rPr lang="en-US" sz="1200" dirty="0"/>
              <a:t>), QUARTER(</a:t>
            </a:r>
            <a:r>
              <a:rPr lang="en-US" sz="1200" dirty="0" err="1"/>
              <a:t>o.orderDate</a:t>
            </a:r>
            <a:r>
              <a:rPr lang="en-US" sz="1200" dirty="0"/>
              <a:t>)</a:t>
            </a:r>
          </a:p>
          <a:p>
            <a:r>
              <a:rPr lang="en-US" sz="1200" dirty="0"/>
              <a:t>)</a:t>
            </a:r>
          </a:p>
          <a:p>
            <a:endParaRPr lang="en-US" sz="1200" dirty="0"/>
          </a:p>
          <a:p>
            <a:r>
              <a:rPr lang="en-US" sz="1200" dirty="0"/>
              <a:t>SELECT </a:t>
            </a:r>
          </a:p>
          <a:p>
            <a:r>
              <a:rPr lang="en-US" sz="1200" dirty="0"/>
              <a:t>    </a:t>
            </a:r>
            <a:r>
              <a:rPr lang="en-US" sz="1200" dirty="0" err="1"/>
              <a:t>qr.order_year</a:t>
            </a:r>
            <a:r>
              <a:rPr lang="en-US" sz="1200" dirty="0"/>
              <a:t>, </a:t>
            </a:r>
            <a:r>
              <a:rPr lang="en-US" sz="1200" dirty="0" err="1"/>
              <a:t>qr.order_quarter</a:t>
            </a:r>
            <a:r>
              <a:rPr lang="en-US" sz="1200" dirty="0"/>
              <a:t>, </a:t>
            </a:r>
            <a:r>
              <a:rPr lang="en-US" sz="1200" dirty="0" err="1"/>
              <a:t>qr.revenue</a:t>
            </a:r>
            <a:r>
              <a:rPr lang="en-US" sz="1200" dirty="0"/>
              <a:t>,</a:t>
            </a:r>
          </a:p>
          <a:p>
            <a:r>
              <a:rPr lang="en-US" sz="1200" dirty="0"/>
              <a:t>    LAG(</a:t>
            </a:r>
            <a:r>
              <a:rPr lang="en-US" sz="1200" dirty="0" err="1"/>
              <a:t>qr.revenue</a:t>
            </a:r>
            <a:r>
              <a:rPr lang="en-US" sz="1200" dirty="0"/>
              <a:t>) OVER (ORDER BY </a:t>
            </a:r>
            <a:r>
              <a:rPr lang="en-US" sz="1200" dirty="0" err="1"/>
              <a:t>qr.order_year</a:t>
            </a:r>
            <a:r>
              <a:rPr lang="en-US" sz="1200" dirty="0"/>
              <a:t>, </a:t>
            </a:r>
            <a:r>
              <a:rPr lang="en-US" sz="1200" dirty="0" err="1"/>
              <a:t>qr.order_quarter</a:t>
            </a:r>
            <a:r>
              <a:rPr lang="en-US" sz="1200" dirty="0"/>
              <a:t>) AS </a:t>
            </a:r>
            <a:r>
              <a:rPr lang="en-US" sz="1200" dirty="0" err="1"/>
              <a:t>previous_quarter_revenue</a:t>
            </a:r>
            <a:r>
              <a:rPr lang="en-US" sz="1200" dirty="0"/>
              <a:t>,</a:t>
            </a:r>
          </a:p>
          <a:p>
            <a:r>
              <a:rPr lang="en-US" sz="1200" dirty="0"/>
              <a:t>    ROUND(</a:t>
            </a:r>
          </a:p>
          <a:p>
            <a:r>
              <a:rPr lang="en-US" sz="1200" dirty="0"/>
              <a:t>        (</a:t>
            </a:r>
            <a:r>
              <a:rPr lang="en-US" sz="1200" dirty="0" err="1"/>
              <a:t>qr.revenue</a:t>
            </a:r>
            <a:r>
              <a:rPr lang="en-US" sz="1200" dirty="0"/>
              <a:t> - LAG(</a:t>
            </a:r>
            <a:r>
              <a:rPr lang="en-US" sz="1200" dirty="0" err="1"/>
              <a:t>qr.revenue</a:t>
            </a:r>
            <a:r>
              <a:rPr lang="en-US" sz="1200" dirty="0"/>
              <a:t>) OVER (ORDER BY </a:t>
            </a:r>
            <a:r>
              <a:rPr lang="en-US" sz="1200" dirty="0" err="1"/>
              <a:t>qr.order_year</a:t>
            </a:r>
            <a:r>
              <a:rPr lang="en-US" sz="1200" dirty="0"/>
              <a:t>, </a:t>
            </a:r>
            <a:r>
              <a:rPr lang="en-US" sz="1200" dirty="0" err="1"/>
              <a:t>qr.order_quarter</a:t>
            </a:r>
            <a:r>
              <a:rPr lang="en-US" sz="1200" dirty="0"/>
              <a:t>)) </a:t>
            </a:r>
          </a:p>
          <a:p>
            <a:r>
              <a:rPr lang="en-US" sz="1200" dirty="0"/>
              <a:t>        / LAG(</a:t>
            </a:r>
            <a:r>
              <a:rPr lang="en-US" sz="1200" dirty="0" err="1"/>
              <a:t>qr.revenue</a:t>
            </a:r>
            <a:r>
              <a:rPr lang="en-US" sz="1200" dirty="0"/>
              <a:t>) OVER (ORDER BY </a:t>
            </a:r>
            <a:r>
              <a:rPr lang="en-US" sz="1200" dirty="0" err="1"/>
              <a:t>qr.order_year</a:t>
            </a:r>
            <a:r>
              <a:rPr lang="en-US" sz="1200" dirty="0"/>
              <a:t>, </a:t>
            </a:r>
            <a:r>
              <a:rPr lang="en-US" sz="1200" dirty="0" err="1"/>
              <a:t>qr.order_quarter</a:t>
            </a:r>
            <a:r>
              <a:rPr lang="en-US" sz="1200" dirty="0"/>
              <a:t>) * 100,</a:t>
            </a:r>
          </a:p>
          <a:p>
            <a:r>
              <a:rPr lang="en-US" sz="1200" dirty="0"/>
              <a:t>        2</a:t>
            </a:r>
          </a:p>
          <a:p>
            <a:r>
              <a:rPr lang="en-US" sz="1200" dirty="0"/>
              <a:t>    ) AS </a:t>
            </a:r>
            <a:r>
              <a:rPr lang="en-US" sz="1200" dirty="0" err="1"/>
              <a:t>qoq_growth_percent</a:t>
            </a:r>
            <a:endParaRPr lang="en-US" sz="1200" dirty="0"/>
          </a:p>
          <a:p>
            <a:r>
              <a:rPr lang="en-US" sz="1200" dirty="0"/>
              <a:t>FROM </a:t>
            </a:r>
          </a:p>
          <a:p>
            <a:r>
              <a:rPr lang="en-US" sz="1200" dirty="0"/>
              <a:t>    </a:t>
            </a:r>
            <a:r>
              <a:rPr lang="en-US" sz="1200" dirty="0" err="1"/>
              <a:t>quarterly_revenue</a:t>
            </a:r>
            <a:r>
              <a:rPr lang="en-US" sz="1200" dirty="0"/>
              <a:t> </a:t>
            </a:r>
            <a:r>
              <a:rPr lang="en-US" sz="1200" dirty="0" err="1"/>
              <a:t>qr</a:t>
            </a:r>
            <a:endParaRPr lang="en-US" sz="1200" dirty="0"/>
          </a:p>
          <a:p>
            <a:r>
              <a:rPr lang="en-US" sz="1200" dirty="0"/>
              <a:t>ORDER BY </a:t>
            </a:r>
          </a:p>
          <a:p>
            <a:r>
              <a:rPr lang="en-US" sz="1200" dirty="0"/>
              <a:t>    </a:t>
            </a:r>
            <a:r>
              <a:rPr lang="en-US" sz="1200" dirty="0" err="1"/>
              <a:t>qr.order_year</a:t>
            </a:r>
            <a:r>
              <a:rPr lang="en-US" sz="1200" dirty="0"/>
              <a:t>, </a:t>
            </a:r>
            <a:r>
              <a:rPr lang="en-US" sz="1200" dirty="0" err="1"/>
              <a:t>qr.order_quarter</a:t>
            </a:r>
            <a:r>
              <a:rPr lang="en-US" sz="1200" dirty="0"/>
              <a:t>;</a:t>
            </a:r>
          </a:p>
        </p:txBody>
      </p:sp>
    </p:spTree>
    <p:extLst>
      <p:ext uri="{BB962C8B-B14F-4D97-AF65-F5344CB8AC3E}">
        <p14:creationId xmlns:p14="http://schemas.microsoft.com/office/powerpoint/2010/main" val="1335487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Recursive Queries</a:t>
            </a:r>
          </a:p>
        </p:txBody>
      </p:sp>
      <p:sp>
        <p:nvSpPr>
          <p:cNvPr id="2" name="TextBox 9">
            <a:extLst>
              <a:ext uri="{FF2B5EF4-FFF2-40B4-BE49-F238E27FC236}">
                <a16:creationId xmlns:a16="http://schemas.microsoft.com/office/drawing/2014/main" id="{AB78C02A-2259-942D-DCAC-6EC30042B2A0}"/>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6: ER(5), Relational(5), SQL(5)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554477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Recursion in SQL</a:t>
            </a:r>
          </a:p>
        </p:txBody>
      </p:sp>
      <p:sp>
        <p:nvSpPr>
          <p:cNvPr id="55299" name="Rectangle 3"/>
          <p:cNvSpPr>
            <a:spLocks noGrp="1" noChangeArrowheads="1"/>
          </p:cNvSpPr>
          <p:nvPr>
            <p:ph type="body" idx="1"/>
          </p:nvPr>
        </p:nvSpPr>
        <p:spPr>
          <a:xfrm>
            <a:off x="1719263" y="785813"/>
            <a:ext cx="5834063" cy="3677841"/>
          </a:xfrm>
        </p:spPr>
        <p:txBody>
          <a:bodyPr/>
          <a:lstStyle/>
          <a:p>
            <a:r>
              <a:rPr lang="en-US" altLang="en-US" dirty="0"/>
              <a:t>SQL:1999 permits recursive view definition</a:t>
            </a:r>
          </a:p>
          <a:p>
            <a:r>
              <a:rPr lang="en-US" altLang="en-US" dirty="0"/>
              <a:t>Example: find which courses are a prerequisite, whether directly or indirectly, for a specific course </a:t>
            </a:r>
            <a:br>
              <a:rPr lang="en-US" altLang="en-US" dirty="0"/>
            </a:br>
            <a:r>
              <a:rPr lang="en-US" altLang="en-US" b="1" dirty="0"/>
              <a:t>with recursive </a:t>
            </a:r>
            <a:r>
              <a:rPr lang="en-US" altLang="en-US" i="1" dirty="0" err="1"/>
              <a:t>rec_prereq</a:t>
            </a:r>
            <a:r>
              <a:rPr lang="en-US" altLang="en-US" dirty="0"/>
              <a:t>(</a:t>
            </a:r>
            <a:r>
              <a:rPr lang="en-US" altLang="en-US" i="1" dirty="0" err="1"/>
              <a:t>course_id</a:t>
            </a:r>
            <a:r>
              <a:rPr lang="en-US" altLang="en-US" dirty="0"/>
              <a:t>, </a:t>
            </a:r>
            <a:r>
              <a:rPr lang="en-US" altLang="en-US" i="1" dirty="0" err="1"/>
              <a:t>prereq_id</a:t>
            </a:r>
            <a:r>
              <a:rPr lang="en-US" altLang="en-US" dirty="0"/>
              <a:t>) </a:t>
            </a:r>
            <a:r>
              <a:rPr lang="en-US" altLang="en-US" b="1" dirty="0"/>
              <a:t>as </a:t>
            </a:r>
            <a:r>
              <a:rPr lang="en-US" altLang="en-US" dirty="0"/>
              <a:t>(</a:t>
            </a:r>
            <a:br>
              <a:rPr lang="en-US" altLang="en-US" dirty="0"/>
            </a:br>
            <a:r>
              <a:rPr lang="en-US" altLang="en-US" dirty="0"/>
              <a:t>        </a:t>
            </a:r>
            <a:r>
              <a:rPr lang="en-US" altLang="en-US" b="1" dirty="0"/>
              <a:t>select </a:t>
            </a:r>
            <a:r>
              <a:rPr lang="en-US" altLang="en-US" i="1" dirty="0" err="1"/>
              <a:t>course_id</a:t>
            </a:r>
            <a:r>
              <a:rPr lang="en-US" altLang="en-US" dirty="0"/>
              <a:t>, </a:t>
            </a:r>
            <a:r>
              <a:rPr lang="en-US" altLang="en-US" i="1" dirty="0" err="1"/>
              <a:t>prereq_id</a:t>
            </a:r>
            <a:br>
              <a:rPr lang="en-US" altLang="en-US" i="1" dirty="0"/>
            </a:br>
            <a:r>
              <a:rPr lang="en-US" altLang="en-US" i="1" dirty="0"/>
              <a:t>        </a:t>
            </a:r>
            <a:r>
              <a:rPr lang="en-US" altLang="en-US" b="1" dirty="0"/>
              <a:t>from </a:t>
            </a:r>
            <a:r>
              <a:rPr lang="en-US" altLang="en-US" i="1" dirty="0" err="1"/>
              <a:t>prereq</a:t>
            </a:r>
            <a:br>
              <a:rPr lang="en-US" altLang="en-US" i="1" dirty="0"/>
            </a:br>
            <a:r>
              <a:rPr lang="en-US" altLang="en-US" i="1" dirty="0"/>
              <a:t>    </a:t>
            </a:r>
            <a:r>
              <a:rPr lang="en-US" altLang="en-US" b="1" dirty="0"/>
              <a:t>union</a:t>
            </a:r>
            <a:br>
              <a:rPr lang="en-US" altLang="en-US" b="1" dirty="0"/>
            </a:br>
            <a:r>
              <a:rPr lang="en-US" altLang="en-US" b="1" dirty="0"/>
              <a:t>        select </a:t>
            </a:r>
            <a:r>
              <a:rPr lang="en-US" altLang="en-US" i="1" dirty="0" err="1"/>
              <a:t>rec_prereq</a:t>
            </a:r>
            <a:r>
              <a:rPr lang="en-US" altLang="en-US" dirty="0" err="1"/>
              <a:t>.</a:t>
            </a:r>
            <a:r>
              <a:rPr lang="en-US" altLang="en-US" i="1" dirty="0" err="1"/>
              <a:t>course_id</a:t>
            </a:r>
            <a:r>
              <a:rPr lang="en-US" altLang="en-US" b="1" dirty="0"/>
              <a:t>, </a:t>
            </a:r>
            <a:r>
              <a:rPr lang="en-US" altLang="en-US" i="1" dirty="0" err="1"/>
              <a:t>prereq</a:t>
            </a:r>
            <a:r>
              <a:rPr lang="en-US" altLang="en-US" dirty="0" err="1"/>
              <a:t>.</a:t>
            </a:r>
            <a:r>
              <a:rPr lang="en-US" altLang="en-US" i="1" dirty="0" err="1"/>
              <a:t>prereq_id</a:t>
            </a:r>
            <a:r>
              <a:rPr lang="en-US" altLang="en-US" dirty="0"/>
              <a:t>, </a:t>
            </a:r>
            <a:br>
              <a:rPr lang="en-US" altLang="en-US" i="1" dirty="0"/>
            </a:br>
            <a:r>
              <a:rPr lang="en-US" altLang="en-US" i="1" dirty="0"/>
              <a:t>        </a:t>
            </a:r>
            <a:r>
              <a:rPr lang="en-US" altLang="en-US" b="1" dirty="0"/>
              <a:t>from </a:t>
            </a:r>
            <a:r>
              <a:rPr lang="en-US" altLang="en-US" i="1" dirty="0" err="1"/>
              <a:t>rec_rereq</a:t>
            </a:r>
            <a:r>
              <a:rPr lang="en-US" altLang="en-US" dirty="0"/>
              <a:t>, </a:t>
            </a:r>
            <a:r>
              <a:rPr lang="en-US" altLang="en-US" i="1" dirty="0" err="1"/>
              <a:t>prereq</a:t>
            </a:r>
            <a:br>
              <a:rPr lang="en-US" altLang="en-US" i="1" dirty="0"/>
            </a:br>
            <a:r>
              <a:rPr lang="en-US" altLang="en-US" i="1" dirty="0"/>
              <a:t>        </a:t>
            </a:r>
            <a:r>
              <a:rPr lang="en-US" altLang="en-US" b="1" dirty="0"/>
              <a:t>where </a:t>
            </a:r>
            <a:r>
              <a:rPr lang="en-US" altLang="en-US" i="1" dirty="0" err="1"/>
              <a:t>rec_prereq</a:t>
            </a:r>
            <a:r>
              <a:rPr lang="en-US" altLang="en-US" dirty="0" err="1"/>
              <a:t>.</a:t>
            </a:r>
            <a:r>
              <a:rPr lang="en-US" altLang="en-US" i="1" dirty="0" err="1"/>
              <a:t>prereq_id</a:t>
            </a:r>
            <a:r>
              <a:rPr lang="en-US" altLang="en-US" i="1" dirty="0"/>
              <a:t> </a:t>
            </a:r>
            <a:r>
              <a:rPr lang="en-US" altLang="en-US" dirty="0"/>
              <a:t>= </a:t>
            </a:r>
            <a:r>
              <a:rPr lang="en-US" altLang="en-US" i="1" dirty="0" err="1"/>
              <a:t>prereq</a:t>
            </a:r>
            <a:r>
              <a:rPr lang="en-US" altLang="en-US" dirty="0" err="1"/>
              <a:t>.</a:t>
            </a:r>
            <a:r>
              <a:rPr lang="en-US" altLang="en-US" i="1" dirty="0" err="1"/>
              <a:t>course_id</a:t>
            </a:r>
            <a:br>
              <a:rPr lang="en-US" altLang="en-US" i="1" dirty="0"/>
            </a:br>
            <a:r>
              <a:rPr lang="en-US" altLang="en-US" i="1" dirty="0"/>
              <a:t>    </a:t>
            </a:r>
            <a:r>
              <a:rPr lang="en-US" altLang="en-US" dirty="0"/>
              <a:t>)</a:t>
            </a:r>
            <a:br>
              <a:rPr lang="en-US" altLang="en-US" dirty="0"/>
            </a:br>
            <a:r>
              <a:rPr lang="en-US" altLang="en-US" b="1" dirty="0"/>
              <a:t>select </a:t>
            </a:r>
            <a:r>
              <a:rPr lang="en-US" altLang="en-US" dirty="0"/>
              <a:t>∗</a:t>
            </a:r>
            <a:br>
              <a:rPr lang="en-US" altLang="en-US" dirty="0"/>
            </a:br>
            <a:r>
              <a:rPr lang="en-US" altLang="en-US" b="1" dirty="0"/>
              <a:t>from </a:t>
            </a:r>
            <a:r>
              <a:rPr lang="en-US" altLang="en-US" i="1" dirty="0" err="1"/>
              <a:t>rec_prereq</a:t>
            </a:r>
            <a:r>
              <a:rPr lang="en-US" altLang="en-US" dirty="0"/>
              <a:t>;</a:t>
            </a:r>
          </a:p>
          <a:p>
            <a:pPr>
              <a:buFont typeface="Monotype Sorts" charset="2"/>
              <a:buNone/>
            </a:pPr>
            <a:r>
              <a:rPr lang="en-US" altLang="en-US" i="1" dirty="0"/>
              <a:t>	</a:t>
            </a:r>
            <a:r>
              <a:rPr lang="en-US" altLang="en-US" dirty="0"/>
              <a:t>This example view, </a:t>
            </a:r>
            <a:r>
              <a:rPr lang="en-US" altLang="en-US" i="1" dirty="0" err="1"/>
              <a:t>rec_prereq</a:t>
            </a:r>
            <a:r>
              <a:rPr lang="en-US" altLang="en-US" i="1" dirty="0"/>
              <a:t>,</a:t>
            </a:r>
            <a:r>
              <a:rPr lang="en-US" altLang="en-US" dirty="0"/>
              <a:t> is called the </a:t>
            </a:r>
            <a:r>
              <a:rPr lang="en-US" altLang="en-US" i="1" dirty="0"/>
              <a:t>transitive closure</a:t>
            </a:r>
            <a:r>
              <a:rPr lang="en-US" altLang="en-US" dirty="0"/>
              <a:t> of the </a:t>
            </a:r>
            <a:r>
              <a:rPr lang="en-US" altLang="en-US" i="1" dirty="0" err="1"/>
              <a:t>prereq</a:t>
            </a:r>
            <a:r>
              <a:rPr lang="en-US" altLang="en-US" i="1" dirty="0"/>
              <a:t> </a:t>
            </a:r>
            <a:r>
              <a:rPr lang="en-US" altLang="en-US" dirty="0"/>
              <a:t>relation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The Power of Recursion</a:t>
            </a:r>
          </a:p>
        </p:txBody>
      </p:sp>
      <p:sp>
        <p:nvSpPr>
          <p:cNvPr id="56323" name="Rectangle 3"/>
          <p:cNvSpPr>
            <a:spLocks noGrp="1" noChangeArrowheads="1"/>
          </p:cNvSpPr>
          <p:nvPr>
            <p:ph type="body" idx="1"/>
          </p:nvPr>
        </p:nvSpPr>
        <p:spPr>
          <a:xfrm>
            <a:off x="1719263" y="873919"/>
            <a:ext cx="5715786" cy="3927872"/>
          </a:xfrm>
        </p:spPr>
        <p:txBody>
          <a:bodyPr/>
          <a:lstStyle/>
          <a:p>
            <a:r>
              <a:rPr lang="en-US" altLang="en-US" dirty="0"/>
              <a:t>Recursive views make it possible to write queries, such as transitive closure queries, that cannot be written without recursion or iteration.</a:t>
            </a:r>
          </a:p>
          <a:p>
            <a:pPr lvl="1"/>
            <a:r>
              <a:rPr lang="en-US" altLang="en-US" dirty="0">
                <a:ea typeface="ＭＳ Ｐゴシック" panose="020B0600070205080204" pitchFamily="34" charset="-128"/>
              </a:rPr>
              <a:t>Intuition:  Without recursion, a non-recursive non-iterative program can perform only a fixed number of joins of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with itself</a:t>
            </a:r>
          </a:p>
          <a:p>
            <a:pPr lvl="2"/>
            <a:r>
              <a:rPr lang="en-US" altLang="en-US" dirty="0">
                <a:ea typeface="ＭＳ Ｐゴシック" panose="020B0600070205080204" pitchFamily="34" charset="-128"/>
              </a:rPr>
              <a:t>This can give only a fixed number of levels of managers</a:t>
            </a:r>
          </a:p>
          <a:p>
            <a:pPr lvl="2"/>
            <a:r>
              <a:rPr lang="en-US" altLang="en-US" dirty="0">
                <a:ea typeface="ＭＳ Ｐゴシック" panose="020B0600070205080204" pitchFamily="34" charset="-128"/>
              </a:rPr>
              <a:t>Given a fixed non-recursive query, we can construct a database with a greater number of levels of prerequisites on which the query will not work</a:t>
            </a:r>
          </a:p>
          <a:p>
            <a:pPr lvl="2"/>
            <a:r>
              <a:rPr lang="en-US" altLang="en-US" dirty="0">
                <a:ea typeface="ＭＳ Ｐゴシック" panose="020B0600070205080204" pitchFamily="34" charset="-128"/>
              </a:rPr>
              <a:t>Alternative: write a procedure to iterate as many times as required</a:t>
            </a:r>
          </a:p>
          <a:p>
            <a:pPr lvl="3"/>
            <a:r>
              <a:rPr lang="en-US" altLang="en-US" dirty="0">
                <a:ea typeface="ＭＳ Ｐゴシック" panose="020B0600070205080204" pitchFamily="34" charset="-128"/>
              </a:rPr>
              <a:t>See procedure </a:t>
            </a:r>
            <a:r>
              <a:rPr lang="en-US" altLang="en-US" i="1" dirty="0" err="1">
                <a:ea typeface="ＭＳ Ｐゴシック" panose="020B0600070205080204" pitchFamily="34" charset="-128"/>
              </a:rPr>
              <a:t>findAllPrereqs</a:t>
            </a:r>
            <a:r>
              <a:rPr lang="en-US" altLang="en-US" dirty="0">
                <a:ea typeface="ＭＳ Ｐゴシック" panose="020B0600070205080204" pitchFamily="34" charset="-128"/>
              </a:rPr>
              <a:t> in book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The Power of Recursion</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3677840"/>
          </a:xfrm>
        </p:spPr>
        <p:txBody>
          <a:bodyPr vert="horz" wrap="square" lIns="68580" tIns="45720" rIns="91440" bIns="45720" numCol="1" anchor="t" anchorCtr="0" compatLnSpc="1">
            <a:prstTxWarp prst="textNoShape">
              <a:avLst/>
            </a:prstTxWarp>
          </a:bodyPr>
          <a:lstStyle/>
          <a:p>
            <a:r>
              <a:rPr lang="en-US" altLang="en-US" dirty="0"/>
              <a:t>Computing transitive closure using iteration, adding successive tuples to </a:t>
            </a:r>
            <a:r>
              <a:rPr lang="en-US" altLang="en-US" i="1" dirty="0" err="1"/>
              <a:t>rec_prereq</a:t>
            </a:r>
            <a:endParaRPr lang="en-US" altLang="en-US" i="1" dirty="0"/>
          </a:p>
          <a:p>
            <a:pPr lvl="1"/>
            <a:r>
              <a:rPr lang="en-US" altLang="en-US" dirty="0">
                <a:ea typeface="ＭＳ Ｐゴシック" panose="020B0600070205080204" pitchFamily="34" charset="-128"/>
              </a:rPr>
              <a:t>The next slide shows a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relation</a:t>
            </a:r>
          </a:p>
          <a:p>
            <a:pPr lvl="1"/>
            <a:r>
              <a:rPr lang="en-US" altLang="en-US" dirty="0">
                <a:ea typeface="ＭＳ Ｐゴシック" panose="020B0600070205080204" pitchFamily="34" charset="-128"/>
              </a:rPr>
              <a:t>Each step of the iterative process constructs an extended version of </a:t>
            </a:r>
            <a:r>
              <a:rPr lang="en-US" altLang="en-US" i="1" dirty="0" err="1">
                <a:ea typeface="ＭＳ Ｐゴシック" panose="020B0600070205080204" pitchFamily="34" charset="-128"/>
              </a:rPr>
              <a:t>rec_prereq</a:t>
            </a:r>
            <a:r>
              <a:rPr lang="en-US" altLang="en-US" i="1" dirty="0">
                <a:ea typeface="ＭＳ Ｐゴシック" panose="020B0600070205080204" pitchFamily="34" charset="-128"/>
              </a:rPr>
              <a:t> </a:t>
            </a:r>
            <a:r>
              <a:rPr lang="en-US" altLang="en-US" dirty="0">
                <a:ea typeface="ＭＳ Ｐゴシック" panose="020B0600070205080204" pitchFamily="34" charset="-128"/>
              </a:rPr>
              <a:t>from its recursive definition.  </a:t>
            </a:r>
          </a:p>
          <a:p>
            <a:pPr lvl="1"/>
            <a:r>
              <a:rPr lang="en-US" altLang="en-US" dirty="0">
                <a:ea typeface="ＭＳ Ｐゴシック" panose="020B0600070205080204" pitchFamily="34" charset="-128"/>
              </a:rPr>
              <a:t>The final result is called the </a:t>
            </a:r>
            <a:r>
              <a:rPr lang="en-US" altLang="en-US" i="1" dirty="0">
                <a:ea typeface="ＭＳ Ｐゴシック" panose="020B0600070205080204" pitchFamily="34" charset="-128"/>
              </a:rPr>
              <a:t>fixed point </a:t>
            </a:r>
            <a:r>
              <a:rPr lang="en-US" altLang="en-US" dirty="0">
                <a:ea typeface="ＭＳ Ｐゴシック" panose="020B0600070205080204" pitchFamily="34" charset="-128"/>
              </a:rPr>
              <a:t> of the recursive view definition.</a:t>
            </a:r>
          </a:p>
          <a:p>
            <a:r>
              <a:rPr lang="en-US" altLang="en-US" dirty="0"/>
              <a:t>Recursive views are required to be </a:t>
            </a:r>
            <a:r>
              <a:rPr lang="en-US" altLang="en-US" b="1" dirty="0">
                <a:solidFill>
                  <a:srgbClr val="002060"/>
                </a:solidFill>
              </a:rPr>
              <a:t>monotonic</a:t>
            </a:r>
            <a:r>
              <a:rPr lang="en-US" altLang="en-US" i="1" dirty="0"/>
              <a:t>.  </a:t>
            </a:r>
            <a:r>
              <a:rPr lang="en-US" altLang="en-US" dirty="0"/>
              <a:t>That is, if we add tuples to </a:t>
            </a:r>
            <a:r>
              <a:rPr lang="en-US" altLang="en-US" i="1" dirty="0" err="1"/>
              <a:t>prereq</a:t>
            </a:r>
            <a:r>
              <a:rPr lang="en-US" altLang="en-US" dirty="0"/>
              <a:t> the view </a:t>
            </a:r>
            <a:r>
              <a:rPr lang="en-US" altLang="en-US" i="1" dirty="0" err="1"/>
              <a:t>rec_prereq</a:t>
            </a:r>
            <a:r>
              <a:rPr lang="en-US" altLang="en-US" i="1" dirty="0"/>
              <a:t> </a:t>
            </a:r>
            <a:r>
              <a:rPr lang="en-US" altLang="en-US" dirty="0"/>
              <a:t>contains all of the tuples it contained before, plus possibly more</a:t>
            </a:r>
          </a:p>
          <a:p>
            <a:pPr indent="-274320"/>
            <a:endParaRPr lang="en-US" altLang="en-US" dirty="0"/>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1864519" y="54769"/>
            <a:ext cx="6057900" cy="457200"/>
          </a:xfrm>
        </p:spPr>
        <p:txBody>
          <a:bodyPr/>
          <a:lstStyle/>
          <a:p>
            <a:pPr>
              <a:defRPr/>
            </a:pPr>
            <a:r>
              <a:rPr lang="en-US" altLang="en-US">
                <a:effectLst>
                  <a:outerShdw blurRad="38100" dist="38100" dir="2700000" algn="tl">
                    <a:srgbClr val="C0C0C0"/>
                  </a:outerShdw>
                </a:effectLst>
              </a:rPr>
              <a:t>Example of Fixed-Point Computation</a:t>
            </a:r>
          </a:p>
        </p:txBody>
      </p:sp>
      <p:pic>
        <p:nvPicPr>
          <p:cNvPr id="58371" name="Picture 2" descr="C:\Users\as668\Desktop\Judi\5_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522" y="2655094"/>
            <a:ext cx="4032647" cy="141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5" descr="C:\Users\as668\Desktop\Judi\5_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75" y="898922"/>
            <a:ext cx="1493044" cy="152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B7C54-7DFC-5E73-A167-EA37B19A0ADD}"/>
              </a:ext>
            </a:extLst>
          </p:cNvPr>
          <p:cNvSpPr>
            <a:spLocks noGrp="1"/>
          </p:cNvSpPr>
          <p:nvPr>
            <p:ph type="title"/>
          </p:nvPr>
        </p:nvSpPr>
        <p:spPr/>
        <p:txBody>
          <a:bodyPr/>
          <a:lstStyle/>
          <a:p>
            <a:r>
              <a:rPr lang="en-US" dirty="0"/>
              <a:t>Classic Models Management Chain</a:t>
            </a:r>
          </a:p>
        </p:txBody>
      </p:sp>
      <p:sp>
        <p:nvSpPr>
          <p:cNvPr id="5" name="TextBox 4">
            <a:extLst>
              <a:ext uri="{FF2B5EF4-FFF2-40B4-BE49-F238E27FC236}">
                <a16:creationId xmlns:a16="http://schemas.microsoft.com/office/drawing/2014/main" id="{A37B379B-9E47-B184-AEB4-7CEC2A615E23}"/>
              </a:ext>
            </a:extLst>
          </p:cNvPr>
          <p:cNvSpPr txBox="1"/>
          <p:nvPr/>
        </p:nvSpPr>
        <p:spPr>
          <a:xfrm>
            <a:off x="170112" y="494258"/>
            <a:ext cx="8798860" cy="4154984"/>
          </a:xfrm>
          <a:prstGeom prst="rect">
            <a:avLst/>
          </a:prstGeom>
          <a:noFill/>
        </p:spPr>
        <p:txBody>
          <a:bodyPr wrap="square">
            <a:spAutoFit/>
          </a:bodyPr>
          <a:lstStyle/>
          <a:p>
            <a:r>
              <a:rPr lang="en-US" sz="1100" dirty="0">
                <a:solidFill>
                  <a:srgbClr val="0033B3"/>
                </a:solidFill>
                <a:effectLst/>
              </a:rPr>
              <a:t>WITH RECURSIVE </a:t>
            </a:r>
            <a:r>
              <a:rPr lang="en-US" sz="1100" dirty="0" err="1">
                <a:solidFill>
                  <a:srgbClr val="000000"/>
                </a:solidFill>
                <a:effectLst/>
              </a:rPr>
              <a:t>employee_chain</a:t>
            </a:r>
            <a:r>
              <a:rPr lang="en-US" sz="1100" dirty="0">
                <a:solidFill>
                  <a:srgbClr val="000000"/>
                </a:solidFill>
                <a:effectLst/>
              </a:rPr>
              <a:t> </a:t>
            </a:r>
            <a:r>
              <a:rPr lang="en-US" sz="1100" dirty="0">
                <a:solidFill>
                  <a:srgbClr val="0033B3"/>
                </a:solidFill>
                <a:effectLst/>
              </a:rPr>
              <a:t>AS </a:t>
            </a:r>
            <a:r>
              <a:rPr lang="en-US" sz="1100" dirty="0">
                <a:solidFill>
                  <a:srgbClr val="080808"/>
                </a:solidFill>
                <a:effectLst/>
              </a:rPr>
              <a:t>(</a:t>
            </a:r>
            <a:br>
              <a:rPr lang="en-US" sz="1100" dirty="0">
                <a:solidFill>
                  <a:srgbClr val="080808"/>
                </a:solidFill>
                <a:effectLst/>
              </a:rPr>
            </a:br>
            <a:r>
              <a:rPr lang="en-US" sz="1100" dirty="0">
                <a:solidFill>
                  <a:srgbClr val="080808"/>
                </a:solidFill>
                <a:effectLst/>
              </a:rPr>
              <a:t>    </a:t>
            </a:r>
            <a:r>
              <a:rPr lang="en-US" sz="1100" i="1" dirty="0">
                <a:solidFill>
                  <a:srgbClr val="8C8C8C"/>
                </a:solidFill>
                <a:effectLst/>
              </a:rPr>
              <a:t>-- Base case: Start with employees who do not report to anyone (top-level managers)</a:t>
            </a:r>
            <a:br>
              <a:rPr lang="en-US" sz="1100" i="1" dirty="0">
                <a:solidFill>
                  <a:srgbClr val="8C8C8C"/>
                </a:solidFill>
                <a:effectLst/>
              </a:rPr>
            </a:br>
            <a:r>
              <a:rPr lang="en-US" sz="1100" i="1" dirty="0">
                <a:solidFill>
                  <a:srgbClr val="8C8C8C"/>
                </a:solidFill>
                <a:effectLst/>
              </a:rPr>
              <a:t>    </a:t>
            </a:r>
            <a:r>
              <a:rPr lang="en-US" sz="1100" dirty="0">
                <a:solidFill>
                  <a:srgbClr val="0033B3"/>
                </a:solidFill>
                <a:effectLst/>
              </a:rPr>
              <a:t>SELECT</a:t>
            </a:r>
            <a:br>
              <a:rPr lang="en-US" sz="1100" dirty="0">
                <a:solidFill>
                  <a:srgbClr val="0033B3"/>
                </a:solidFill>
                <a:effectLst/>
              </a:rPr>
            </a:br>
            <a:r>
              <a:rPr lang="en-US" sz="1100" dirty="0">
                <a:solidFill>
                  <a:srgbClr val="0033B3"/>
                </a:solidFill>
                <a:effectLst/>
              </a:rPr>
              <a:t>        </a:t>
            </a:r>
            <a:r>
              <a:rPr lang="en-US" sz="1100" dirty="0" err="1">
                <a:solidFill>
                  <a:srgbClr val="871094"/>
                </a:solidFill>
                <a:effectLst/>
              </a:rPr>
              <a:t>employeeNumber</a:t>
            </a:r>
            <a:r>
              <a:rPr lang="en-US" sz="1100" dirty="0">
                <a:solidFill>
                  <a:srgbClr val="871094"/>
                </a:solidFill>
                <a:effectLst/>
              </a:rPr>
              <a:t> </a:t>
            </a:r>
            <a:r>
              <a:rPr lang="en-US" sz="1100" dirty="0">
                <a:solidFill>
                  <a:srgbClr val="0033B3"/>
                </a:solidFill>
                <a:effectLst/>
              </a:rPr>
              <a:t>AS </a:t>
            </a:r>
            <a:r>
              <a:rPr lang="en-US" sz="1100" dirty="0" err="1">
                <a:solidFill>
                  <a:srgbClr val="000000"/>
                </a:solidFill>
                <a:effectLst/>
              </a:rPr>
              <a:t>employee_id</a:t>
            </a:r>
            <a:r>
              <a:rPr lang="en-US" sz="1100" dirty="0">
                <a:solidFill>
                  <a:srgbClr val="080808"/>
                </a:solidFill>
                <a:effectLst/>
              </a:rPr>
              <a:t>, </a:t>
            </a:r>
            <a:r>
              <a:rPr lang="en-US" sz="1100" dirty="0" err="1">
                <a:solidFill>
                  <a:srgbClr val="871094"/>
                </a:solidFill>
                <a:effectLst/>
              </a:rPr>
              <a:t>reportsTo</a:t>
            </a:r>
            <a:r>
              <a:rPr lang="en-US" sz="1100" dirty="0">
                <a:solidFill>
                  <a:srgbClr val="871094"/>
                </a:solidFill>
                <a:effectLst/>
              </a:rPr>
              <a:t> </a:t>
            </a:r>
            <a:r>
              <a:rPr lang="en-US" sz="1100" dirty="0">
                <a:solidFill>
                  <a:srgbClr val="0033B3"/>
                </a:solidFill>
                <a:effectLst/>
              </a:rPr>
              <a:t>AS </a:t>
            </a:r>
            <a:r>
              <a:rPr lang="en-US" sz="1100" dirty="0" err="1">
                <a:solidFill>
                  <a:srgbClr val="000000"/>
                </a:solidFill>
                <a:effectLst/>
              </a:rPr>
              <a:t>manager_id</a:t>
            </a:r>
            <a:r>
              <a:rPr lang="en-US" sz="1100" dirty="0">
                <a:solidFill>
                  <a:srgbClr val="080808"/>
                </a:solidFill>
                <a:effectLst/>
              </a:rPr>
              <a:t>, </a:t>
            </a:r>
            <a:r>
              <a:rPr lang="en-US" sz="1100" i="1" dirty="0">
                <a:solidFill>
                  <a:srgbClr val="00627A"/>
                </a:solidFill>
                <a:effectLst/>
              </a:rPr>
              <a:t>CONCAT</a:t>
            </a:r>
            <a:r>
              <a:rPr lang="en-US" sz="1100" dirty="0">
                <a:solidFill>
                  <a:srgbClr val="080808"/>
                </a:solidFill>
                <a:effectLst/>
              </a:rPr>
              <a:t>(</a:t>
            </a:r>
            <a:r>
              <a:rPr lang="en-US" sz="1100" dirty="0" err="1">
                <a:solidFill>
                  <a:srgbClr val="871094"/>
                </a:solidFill>
                <a:effectLst/>
              </a:rPr>
              <a:t>firstName</a:t>
            </a:r>
            <a:r>
              <a:rPr lang="en-US" sz="1100" dirty="0">
                <a:solidFill>
                  <a:srgbClr val="080808"/>
                </a:solidFill>
                <a:effectLst/>
              </a:rPr>
              <a:t>, </a:t>
            </a:r>
            <a:r>
              <a:rPr lang="en-US" sz="1100" dirty="0">
                <a:solidFill>
                  <a:srgbClr val="067D17"/>
                </a:solidFill>
                <a:effectLst/>
              </a:rPr>
              <a:t>' '</a:t>
            </a:r>
            <a:r>
              <a:rPr lang="en-US" sz="1100" dirty="0">
                <a:solidFill>
                  <a:srgbClr val="080808"/>
                </a:solidFill>
                <a:effectLst/>
              </a:rPr>
              <a:t>, </a:t>
            </a:r>
            <a:r>
              <a:rPr lang="en-US" sz="1100" dirty="0" err="1">
                <a:solidFill>
                  <a:srgbClr val="871094"/>
                </a:solidFill>
                <a:effectLst/>
              </a:rPr>
              <a:t>lastName</a:t>
            </a:r>
            <a:r>
              <a:rPr lang="en-US" sz="1100" dirty="0">
                <a:solidFill>
                  <a:srgbClr val="080808"/>
                </a:solidFill>
                <a:effectLst/>
              </a:rPr>
              <a:t>) </a:t>
            </a:r>
            <a:r>
              <a:rPr lang="en-US" sz="1100" dirty="0">
                <a:solidFill>
                  <a:srgbClr val="0033B3"/>
                </a:solidFill>
                <a:effectLst/>
              </a:rPr>
              <a:t>AS </a:t>
            </a:r>
            <a:r>
              <a:rPr lang="en-US" sz="1100" dirty="0" err="1">
                <a:solidFill>
                  <a:srgbClr val="000000"/>
                </a:solidFill>
                <a:effectLst/>
              </a:rPr>
              <a:t>employee_name</a:t>
            </a:r>
            <a:r>
              <a:rPr lang="en-US" sz="1100" dirty="0">
                <a:solidFill>
                  <a:srgbClr val="080808"/>
                </a:solidFill>
                <a:effectLst/>
              </a:rPr>
              <a:t>, </a:t>
            </a:r>
            <a:br>
              <a:rPr lang="en-US" sz="1100" dirty="0">
                <a:solidFill>
                  <a:srgbClr val="080808"/>
                </a:solidFill>
                <a:effectLst/>
              </a:rPr>
            </a:br>
            <a:r>
              <a:rPr lang="en-US" sz="1100" dirty="0">
                <a:solidFill>
                  <a:srgbClr val="080808"/>
                </a:solidFill>
                <a:effectLst/>
              </a:rPr>
              <a:t>            </a:t>
            </a:r>
            <a:r>
              <a:rPr lang="en-US" sz="1100" i="1" dirty="0">
                <a:solidFill>
                  <a:srgbClr val="00627A"/>
                </a:solidFill>
                <a:effectLst/>
              </a:rPr>
              <a:t>CAST</a:t>
            </a:r>
            <a:r>
              <a:rPr lang="en-US" sz="1100" dirty="0">
                <a:solidFill>
                  <a:srgbClr val="080808"/>
                </a:solidFill>
                <a:effectLst/>
              </a:rPr>
              <a:t>(</a:t>
            </a:r>
            <a:r>
              <a:rPr lang="en-US" sz="1100" dirty="0" err="1">
                <a:solidFill>
                  <a:srgbClr val="871094"/>
                </a:solidFill>
                <a:effectLst/>
              </a:rPr>
              <a:t>employeeNumber</a:t>
            </a:r>
            <a:r>
              <a:rPr lang="en-US" sz="1100" dirty="0">
                <a:solidFill>
                  <a:srgbClr val="871094"/>
                </a:solidFill>
                <a:effectLst/>
              </a:rPr>
              <a:t> </a:t>
            </a:r>
            <a:r>
              <a:rPr lang="en-US" sz="1100" dirty="0">
                <a:solidFill>
                  <a:srgbClr val="0033B3"/>
                </a:solidFill>
                <a:effectLst/>
              </a:rPr>
              <a:t>AS CHAR</a:t>
            </a:r>
            <a:r>
              <a:rPr lang="en-US" sz="1100" dirty="0">
                <a:solidFill>
                  <a:srgbClr val="080808"/>
                </a:solidFill>
                <a:effectLst/>
              </a:rPr>
              <a:t>(</a:t>
            </a:r>
            <a:r>
              <a:rPr lang="en-US" sz="1100" dirty="0">
                <a:solidFill>
                  <a:srgbClr val="1750EB"/>
                </a:solidFill>
                <a:effectLst/>
              </a:rPr>
              <a:t>100</a:t>
            </a:r>
            <a:r>
              <a:rPr lang="en-US" sz="1100" dirty="0">
                <a:solidFill>
                  <a:srgbClr val="080808"/>
                </a:solidFill>
                <a:effectLst/>
              </a:rPr>
              <a:t>)) </a:t>
            </a:r>
            <a:r>
              <a:rPr lang="en-US" sz="1100" dirty="0">
                <a:solidFill>
                  <a:srgbClr val="0033B3"/>
                </a:solidFill>
                <a:effectLst/>
              </a:rPr>
              <a:t>AS </a:t>
            </a:r>
            <a:r>
              <a:rPr lang="en-US" sz="1100" dirty="0" err="1">
                <a:solidFill>
                  <a:srgbClr val="000000"/>
                </a:solidFill>
                <a:effectLst/>
              </a:rPr>
              <a:t>management_chain</a:t>
            </a:r>
            <a:br>
              <a:rPr lang="en-US" sz="1100" dirty="0">
                <a:solidFill>
                  <a:srgbClr val="000000"/>
                </a:solidFill>
                <a:effectLst/>
              </a:rPr>
            </a:br>
            <a:r>
              <a:rPr lang="en-US" sz="1100" dirty="0">
                <a:solidFill>
                  <a:srgbClr val="000000"/>
                </a:solidFill>
                <a:effectLst/>
              </a:rPr>
              <a:t>    </a:t>
            </a:r>
            <a:r>
              <a:rPr lang="en-US" sz="1100" dirty="0">
                <a:solidFill>
                  <a:srgbClr val="0033B3"/>
                </a:solidFill>
                <a:effectLst/>
              </a:rPr>
              <a:t>FROM</a:t>
            </a:r>
            <a:br>
              <a:rPr lang="en-US" sz="1100" dirty="0">
                <a:solidFill>
                  <a:srgbClr val="0033B3"/>
                </a:solidFill>
                <a:effectLst/>
              </a:rPr>
            </a:br>
            <a:r>
              <a:rPr lang="en-US" sz="1100" dirty="0">
                <a:solidFill>
                  <a:srgbClr val="0033B3"/>
                </a:solidFill>
                <a:effectLst/>
              </a:rPr>
              <a:t>        </a:t>
            </a:r>
            <a:r>
              <a:rPr lang="en-US" sz="1100" dirty="0">
                <a:solidFill>
                  <a:srgbClr val="000000"/>
                </a:solidFill>
                <a:effectLst/>
              </a:rPr>
              <a:t>employees</a:t>
            </a:r>
            <a:br>
              <a:rPr lang="en-US" sz="1100" dirty="0">
                <a:solidFill>
                  <a:srgbClr val="000000"/>
                </a:solidFill>
                <a:effectLst/>
              </a:rPr>
            </a:br>
            <a:r>
              <a:rPr lang="en-US" sz="1100" dirty="0">
                <a:solidFill>
                  <a:srgbClr val="000000"/>
                </a:solidFill>
                <a:effectLst/>
              </a:rPr>
              <a:t>    </a:t>
            </a:r>
            <a:r>
              <a:rPr lang="en-US" sz="1100" dirty="0">
                <a:solidFill>
                  <a:srgbClr val="0033B3"/>
                </a:solidFill>
                <a:effectLst/>
              </a:rPr>
              <a:t>WHERE</a:t>
            </a:r>
            <a:br>
              <a:rPr lang="en-US" sz="1100" dirty="0">
                <a:solidFill>
                  <a:srgbClr val="0033B3"/>
                </a:solidFill>
                <a:effectLst/>
              </a:rPr>
            </a:br>
            <a:r>
              <a:rPr lang="en-US" sz="1100" dirty="0">
                <a:solidFill>
                  <a:srgbClr val="0033B3"/>
                </a:solidFill>
                <a:effectLst/>
              </a:rPr>
              <a:t>        </a:t>
            </a:r>
            <a:r>
              <a:rPr lang="en-US" sz="1100" dirty="0" err="1">
                <a:solidFill>
                  <a:srgbClr val="871094"/>
                </a:solidFill>
                <a:effectLst/>
              </a:rPr>
              <a:t>reportsTo</a:t>
            </a:r>
            <a:r>
              <a:rPr lang="en-US" sz="1100" dirty="0">
                <a:solidFill>
                  <a:srgbClr val="871094"/>
                </a:solidFill>
                <a:effectLst/>
              </a:rPr>
              <a:t> </a:t>
            </a:r>
            <a:r>
              <a:rPr lang="en-US" sz="1100" dirty="0">
                <a:solidFill>
                  <a:srgbClr val="0033B3"/>
                </a:solidFill>
                <a:effectLst/>
              </a:rPr>
              <a:t>IS NULL</a:t>
            </a:r>
            <a:br>
              <a:rPr lang="en-US" sz="1100" dirty="0">
                <a:solidFill>
                  <a:srgbClr val="0033B3"/>
                </a:solidFill>
                <a:effectLst/>
              </a:rPr>
            </a:br>
            <a:r>
              <a:rPr lang="en-US" sz="1100" dirty="0">
                <a:solidFill>
                  <a:srgbClr val="0033B3"/>
                </a:solidFill>
                <a:effectLst/>
              </a:rPr>
              <a:t>    UNION ALL</a:t>
            </a:r>
            <a:br>
              <a:rPr lang="en-US" sz="1100" dirty="0">
                <a:solidFill>
                  <a:srgbClr val="0033B3"/>
                </a:solidFill>
                <a:effectLst/>
              </a:rPr>
            </a:br>
            <a:r>
              <a:rPr lang="en-US" sz="1100" dirty="0">
                <a:solidFill>
                  <a:srgbClr val="0033B3"/>
                </a:solidFill>
                <a:effectLst/>
              </a:rPr>
              <a:t>    </a:t>
            </a:r>
            <a:r>
              <a:rPr lang="en-US" sz="1100" i="1" dirty="0">
                <a:solidFill>
                  <a:srgbClr val="8C8C8C"/>
                </a:solidFill>
                <a:effectLst/>
              </a:rPr>
              <a:t>-- Recursive step: Add employees who report to employees already in the chain</a:t>
            </a:r>
            <a:br>
              <a:rPr lang="en-US" sz="1100" i="1" dirty="0">
                <a:solidFill>
                  <a:srgbClr val="8C8C8C"/>
                </a:solidFill>
                <a:effectLst/>
              </a:rPr>
            </a:br>
            <a:r>
              <a:rPr lang="en-US" sz="1100" i="1" dirty="0">
                <a:solidFill>
                  <a:srgbClr val="8C8C8C"/>
                </a:solidFill>
                <a:effectLst/>
              </a:rPr>
              <a:t>    </a:t>
            </a:r>
            <a:r>
              <a:rPr lang="en-US" sz="1100" dirty="0">
                <a:solidFill>
                  <a:srgbClr val="0033B3"/>
                </a:solidFill>
                <a:effectLst/>
              </a:rPr>
              <a:t>SELECT</a:t>
            </a:r>
            <a:br>
              <a:rPr lang="en-US" sz="1100" dirty="0">
                <a:solidFill>
                  <a:srgbClr val="0033B3"/>
                </a:solidFill>
                <a:effectLst/>
              </a:rPr>
            </a:br>
            <a:r>
              <a:rPr lang="en-US" sz="1100" dirty="0">
                <a:solidFill>
                  <a:srgbClr val="0033B3"/>
                </a:solidFill>
                <a:effectLst/>
              </a:rPr>
              <a:t>        </a:t>
            </a:r>
            <a:r>
              <a:rPr lang="en-US" sz="1100" dirty="0" err="1">
                <a:solidFill>
                  <a:srgbClr val="000000"/>
                </a:solidFill>
                <a:effectLst/>
              </a:rPr>
              <a:t>e</a:t>
            </a:r>
            <a:r>
              <a:rPr lang="en-US" sz="1100" dirty="0" err="1">
                <a:solidFill>
                  <a:srgbClr val="080808"/>
                </a:solidFill>
                <a:effectLst/>
              </a:rPr>
              <a:t>.</a:t>
            </a:r>
            <a:r>
              <a:rPr lang="en-US" sz="1100" dirty="0" err="1">
                <a:solidFill>
                  <a:srgbClr val="871094"/>
                </a:solidFill>
                <a:effectLst/>
              </a:rPr>
              <a:t>employeeNumber</a:t>
            </a:r>
            <a:r>
              <a:rPr lang="en-US" sz="1100" dirty="0">
                <a:solidFill>
                  <a:srgbClr val="871094"/>
                </a:solidFill>
                <a:effectLst/>
              </a:rPr>
              <a:t> </a:t>
            </a:r>
            <a:r>
              <a:rPr lang="en-US" sz="1100" dirty="0">
                <a:solidFill>
                  <a:srgbClr val="0033B3"/>
                </a:solidFill>
                <a:effectLst/>
              </a:rPr>
              <a:t>AS </a:t>
            </a:r>
            <a:r>
              <a:rPr lang="en-US" sz="1100" dirty="0" err="1">
                <a:solidFill>
                  <a:srgbClr val="000000"/>
                </a:solidFill>
                <a:effectLst/>
              </a:rPr>
              <a:t>employee_id</a:t>
            </a:r>
            <a:r>
              <a:rPr lang="en-US" sz="1100" dirty="0">
                <a:solidFill>
                  <a:srgbClr val="080808"/>
                </a:solidFill>
                <a:effectLst/>
              </a:rPr>
              <a:t>, </a:t>
            </a:r>
            <a:r>
              <a:rPr lang="en-US" sz="1100" dirty="0" err="1">
                <a:solidFill>
                  <a:srgbClr val="000000"/>
                </a:solidFill>
                <a:effectLst/>
              </a:rPr>
              <a:t>e</a:t>
            </a:r>
            <a:r>
              <a:rPr lang="en-US" sz="1100" dirty="0" err="1">
                <a:solidFill>
                  <a:srgbClr val="080808"/>
                </a:solidFill>
                <a:effectLst/>
              </a:rPr>
              <a:t>.</a:t>
            </a:r>
            <a:r>
              <a:rPr lang="en-US" sz="1100" dirty="0" err="1">
                <a:solidFill>
                  <a:srgbClr val="871094"/>
                </a:solidFill>
                <a:effectLst/>
              </a:rPr>
              <a:t>reportsTo</a:t>
            </a:r>
            <a:r>
              <a:rPr lang="en-US" sz="1100" dirty="0">
                <a:solidFill>
                  <a:srgbClr val="871094"/>
                </a:solidFill>
                <a:effectLst/>
              </a:rPr>
              <a:t> </a:t>
            </a:r>
            <a:r>
              <a:rPr lang="en-US" sz="1100" dirty="0">
                <a:solidFill>
                  <a:srgbClr val="0033B3"/>
                </a:solidFill>
                <a:effectLst/>
              </a:rPr>
              <a:t>AS </a:t>
            </a:r>
            <a:r>
              <a:rPr lang="en-US" sz="1100" dirty="0" err="1">
                <a:solidFill>
                  <a:srgbClr val="000000"/>
                </a:solidFill>
                <a:effectLst/>
              </a:rPr>
              <a:t>manager_id</a:t>
            </a:r>
            <a:r>
              <a:rPr lang="en-US" sz="1100" dirty="0">
                <a:solidFill>
                  <a:srgbClr val="080808"/>
                </a:solidFill>
                <a:effectLst/>
              </a:rPr>
              <a:t>, </a:t>
            </a:r>
            <a:r>
              <a:rPr lang="en-US" sz="1100" i="1" dirty="0">
                <a:solidFill>
                  <a:srgbClr val="00627A"/>
                </a:solidFill>
                <a:effectLst/>
              </a:rPr>
              <a:t>CONCAT</a:t>
            </a:r>
            <a:r>
              <a:rPr lang="en-US" sz="1100" dirty="0">
                <a:solidFill>
                  <a:srgbClr val="080808"/>
                </a:solidFill>
                <a:effectLst/>
              </a:rPr>
              <a:t>(</a:t>
            </a:r>
            <a:r>
              <a:rPr lang="en-US" sz="1100" dirty="0" err="1">
                <a:solidFill>
                  <a:srgbClr val="000000"/>
                </a:solidFill>
                <a:effectLst/>
              </a:rPr>
              <a:t>e</a:t>
            </a:r>
            <a:r>
              <a:rPr lang="en-US" sz="1100" dirty="0" err="1">
                <a:solidFill>
                  <a:srgbClr val="080808"/>
                </a:solidFill>
                <a:effectLst/>
              </a:rPr>
              <a:t>.</a:t>
            </a:r>
            <a:r>
              <a:rPr lang="en-US" sz="1100" dirty="0" err="1">
                <a:solidFill>
                  <a:srgbClr val="871094"/>
                </a:solidFill>
                <a:effectLst/>
              </a:rPr>
              <a:t>firstName</a:t>
            </a:r>
            <a:r>
              <a:rPr lang="en-US" sz="1100" dirty="0">
                <a:solidFill>
                  <a:srgbClr val="080808"/>
                </a:solidFill>
                <a:effectLst/>
              </a:rPr>
              <a:t>, </a:t>
            </a:r>
            <a:r>
              <a:rPr lang="en-US" sz="1100" dirty="0">
                <a:solidFill>
                  <a:srgbClr val="067D17"/>
                </a:solidFill>
                <a:effectLst/>
              </a:rPr>
              <a:t>' '</a:t>
            </a:r>
            <a:r>
              <a:rPr lang="en-US" sz="1100" dirty="0">
                <a:solidFill>
                  <a:srgbClr val="080808"/>
                </a:solidFill>
                <a:effectLst/>
              </a:rPr>
              <a:t>, </a:t>
            </a:r>
            <a:r>
              <a:rPr lang="en-US" sz="1100" dirty="0" err="1">
                <a:solidFill>
                  <a:srgbClr val="000000"/>
                </a:solidFill>
                <a:effectLst/>
              </a:rPr>
              <a:t>e</a:t>
            </a:r>
            <a:r>
              <a:rPr lang="en-US" sz="1100" dirty="0" err="1">
                <a:solidFill>
                  <a:srgbClr val="080808"/>
                </a:solidFill>
                <a:effectLst/>
              </a:rPr>
              <a:t>.</a:t>
            </a:r>
            <a:r>
              <a:rPr lang="en-US" sz="1100" dirty="0" err="1">
                <a:solidFill>
                  <a:srgbClr val="871094"/>
                </a:solidFill>
                <a:effectLst/>
              </a:rPr>
              <a:t>lastName</a:t>
            </a:r>
            <a:r>
              <a:rPr lang="en-US" sz="1100" dirty="0">
                <a:solidFill>
                  <a:srgbClr val="080808"/>
                </a:solidFill>
                <a:effectLst/>
              </a:rPr>
              <a:t>) </a:t>
            </a:r>
            <a:r>
              <a:rPr lang="en-US" sz="1100" dirty="0">
                <a:solidFill>
                  <a:srgbClr val="0033B3"/>
                </a:solidFill>
                <a:effectLst/>
              </a:rPr>
              <a:t>AS </a:t>
            </a:r>
            <a:r>
              <a:rPr lang="en-US" sz="1100" dirty="0" err="1">
                <a:solidFill>
                  <a:srgbClr val="000000"/>
                </a:solidFill>
                <a:effectLst/>
              </a:rPr>
              <a:t>employee_name</a:t>
            </a:r>
            <a:r>
              <a:rPr lang="en-US" sz="1100" dirty="0">
                <a:solidFill>
                  <a:srgbClr val="080808"/>
                </a:solidFill>
                <a:effectLst/>
              </a:rPr>
              <a:t>,</a:t>
            </a:r>
            <a:br>
              <a:rPr lang="en-US" sz="1100" dirty="0">
                <a:solidFill>
                  <a:srgbClr val="080808"/>
                </a:solidFill>
                <a:effectLst/>
              </a:rPr>
            </a:br>
            <a:r>
              <a:rPr lang="en-US" sz="1100" dirty="0">
                <a:solidFill>
                  <a:srgbClr val="080808"/>
                </a:solidFill>
                <a:effectLst/>
              </a:rPr>
              <a:t>            </a:t>
            </a:r>
            <a:r>
              <a:rPr lang="en-US" sz="1100" i="1" dirty="0">
                <a:solidFill>
                  <a:srgbClr val="00627A"/>
                </a:solidFill>
                <a:effectLst/>
              </a:rPr>
              <a:t>CONCAT</a:t>
            </a:r>
            <a:r>
              <a:rPr lang="en-US" sz="1100" dirty="0">
                <a:solidFill>
                  <a:srgbClr val="080808"/>
                </a:solidFill>
                <a:effectLst/>
              </a:rPr>
              <a:t>(</a:t>
            </a:r>
            <a:r>
              <a:rPr lang="en-US" sz="1100" dirty="0" err="1">
                <a:solidFill>
                  <a:srgbClr val="000000"/>
                </a:solidFill>
                <a:effectLst/>
              </a:rPr>
              <a:t>ec</a:t>
            </a:r>
            <a:r>
              <a:rPr lang="en-US" sz="1100" dirty="0" err="1">
                <a:solidFill>
                  <a:srgbClr val="080808"/>
                </a:solidFill>
                <a:effectLst/>
              </a:rPr>
              <a:t>.</a:t>
            </a:r>
            <a:r>
              <a:rPr lang="en-US" sz="1100" dirty="0" err="1">
                <a:solidFill>
                  <a:srgbClr val="000000"/>
                </a:solidFill>
                <a:effectLst/>
              </a:rPr>
              <a:t>management_chain</a:t>
            </a:r>
            <a:r>
              <a:rPr lang="en-US" sz="1100" dirty="0">
                <a:solidFill>
                  <a:srgbClr val="080808"/>
                </a:solidFill>
                <a:effectLst/>
              </a:rPr>
              <a:t>, </a:t>
            </a:r>
            <a:r>
              <a:rPr lang="en-US" sz="1100" dirty="0">
                <a:solidFill>
                  <a:srgbClr val="067D17"/>
                </a:solidFill>
                <a:effectLst/>
              </a:rPr>
              <a:t>' -&gt; '</a:t>
            </a:r>
            <a:r>
              <a:rPr lang="en-US" sz="1100" dirty="0">
                <a:solidFill>
                  <a:srgbClr val="080808"/>
                </a:solidFill>
                <a:effectLst/>
              </a:rPr>
              <a:t>, </a:t>
            </a:r>
            <a:r>
              <a:rPr lang="en-US" sz="1100" dirty="0" err="1">
                <a:solidFill>
                  <a:srgbClr val="000000"/>
                </a:solidFill>
                <a:effectLst/>
              </a:rPr>
              <a:t>e</a:t>
            </a:r>
            <a:r>
              <a:rPr lang="en-US" sz="1100" dirty="0" err="1">
                <a:solidFill>
                  <a:srgbClr val="080808"/>
                </a:solidFill>
                <a:effectLst/>
              </a:rPr>
              <a:t>.</a:t>
            </a:r>
            <a:r>
              <a:rPr lang="en-US" sz="1100" dirty="0" err="1">
                <a:solidFill>
                  <a:srgbClr val="871094"/>
                </a:solidFill>
                <a:effectLst/>
              </a:rPr>
              <a:t>employeeNumber</a:t>
            </a:r>
            <a:r>
              <a:rPr lang="en-US" sz="1100" dirty="0">
                <a:solidFill>
                  <a:srgbClr val="080808"/>
                </a:solidFill>
                <a:effectLst/>
              </a:rPr>
              <a:t>) </a:t>
            </a:r>
            <a:r>
              <a:rPr lang="en-US" sz="1100" dirty="0">
                <a:solidFill>
                  <a:srgbClr val="0033B3"/>
                </a:solidFill>
                <a:effectLst/>
              </a:rPr>
              <a:t>AS </a:t>
            </a:r>
            <a:r>
              <a:rPr lang="en-US" sz="1100" dirty="0" err="1">
                <a:solidFill>
                  <a:srgbClr val="000000"/>
                </a:solidFill>
                <a:effectLst/>
              </a:rPr>
              <a:t>management_chain</a:t>
            </a:r>
            <a:br>
              <a:rPr lang="en-US" sz="1100" dirty="0">
                <a:solidFill>
                  <a:srgbClr val="000000"/>
                </a:solidFill>
                <a:effectLst/>
              </a:rPr>
            </a:br>
            <a:r>
              <a:rPr lang="en-US" sz="1100" dirty="0">
                <a:solidFill>
                  <a:srgbClr val="000000"/>
                </a:solidFill>
                <a:effectLst/>
              </a:rPr>
              <a:t>    </a:t>
            </a:r>
            <a:r>
              <a:rPr lang="en-US" sz="1100" dirty="0">
                <a:solidFill>
                  <a:srgbClr val="0033B3"/>
                </a:solidFill>
                <a:effectLst/>
              </a:rPr>
              <a:t>FROM</a:t>
            </a:r>
            <a:br>
              <a:rPr lang="en-US" sz="1100" dirty="0">
                <a:solidFill>
                  <a:srgbClr val="0033B3"/>
                </a:solidFill>
                <a:effectLst/>
              </a:rPr>
            </a:br>
            <a:r>
              <a:rPr lang="en-US" sz="1100" dirty="0">
                <a:solidFill>
                  <a:srgbClr val="0033B3"/>
                </a:solidFill>
                <a:effectLst/>
              </a:rPr>
              <a:t>        </a:t>
            </a:r>
            <a:r>
              <a:rPr lang="en-US" sz="1100" dirty="0">
                <a:solidFill>
                  <a:srgbClr val="000000"/>
                </a:solidFill>
                <a:effectLst/>
              </a:rPr>
              <a:t>employees e </a:t>
            </a:r>
            <a:r>
              <a:rPr lang="en-US" sz="1100" dirty="0">
                <a:solidFill>
                  <a:srgbClr val="0033B3"/>
                </a:solidFill>
                <a:effectLst/>
              </a:rPr>
              <a:t>JOIN </a:t>
            </a:r>
            <a:r>
              <a:rPr lang="en-US" sz="1100" dirty="0" err="1">
                <a:solidFill>
                  <a:srgbClr val="000000"/>
                </a:solidFill>
                <a:effectLst/>
              </a:rPr>
              <a:t>employee_chain</a:t>
            </a:r>
            <a:r>
              <a:rPr lang="en-US" sz="1100" dirty="0">
                <a:solidFill>
                  <a:srgbClr val="000000"/>
                </a:solidFill>
                <a:effectLst/>
              </a:rPr>
              <a:t> </a:t>
            </a:r>
            <a:r>
              <a:rPr lang="en-US" sz="1100" dirty="0" err="1">
                <a:solidFill>
                  <a:srgbClr val="000000"/>
                </a:solidFill>
                <a:effectLst/>
              </a:rPr>
              <a:t>ec</a:t>
            </a:r>
            <a:br>
              <a:rPr lang="en-US" sz="1100" dirty="0">
                <a:solidFill>
                  <a:srgbClr val="000000"/>
                </a:solidFill>
                <a:effectLst/>
              </a:rPr>
            </a:br>
            <a:r>
              <a:rPr lang="en-US" sz="1100" dirty="0">
                <a:solidFill>
                  <a:srgbClr val="000000"/>
                </a:solidFill>
                <a:effectLst/>
              </a:rPr>
              <a:t>    </a:t>
            </a:r>
            <a:r>
              <a:rPr lang="en-US" sz="1100" dirty="0">
                <a:solidFill>
                  <a:srgbClr val="0033B3"/>
                </a:solidFill>
                <a:effectLst/>
              </a:rPr>
              <a:t>ON</a:t>
            </a:r>
            <a:br>
              <a:rPr lang="en-US" sz="1100" dirty="0">
                <a:solidFill>
                  <a:srgbClr val="0033B3"/>
                </a:solidFill>
                <a:effectLst/>
              </a:rPr>
            </a:br>
            <a:r>
              <a:rPr lang="en-US" sz="1100" dirty="0">
                <a:solidFill>
                  <a:srgbClr val="0033B3"/>
                </a:solidFill>
                <a:effectLst/>
              </a:rPr>
              <a:t>        </a:t>
            </a:r>
            <a:r>
              <a:rPr lang="en-US" sz="1100" dirty="0" err="1">
                <a:solidFill>
                  <a:srgbClr val="000000"/>
                </a:solidFill>
                <a:effectLst/>
              </a:rPr>
              <a:t>e</a:t>
            </a:r>
            <a:r>
              <a:rPr lang="en-US" sz="1100" dirty="0" err="1">
                <a:solidFill>
                  <a:srgbClr val="080808"/>
                </a:solidFill>
                <a:effectLst/>
              </a:rPr>
              <a:t>.</a:t>
            </a:r>
            <a:r>
              <a:rPr lang="en-US" sz="1100" dirty="0" err="1">
                <a:solidFill>
                  <a:srgbClr val="871094"/>
                </a:solidFill>
                <a:effectLst/>
              </a:rPr>
              <a:t>reportsTo</a:t>
            </a:r>
            <a:r>
              <a:rPr lang="en-US" sz="1100" dirty="0">
                <a:solidFill>
                  <a:srgbClr val="871094"/>
                </a:solidFill>
                <a:effectLst/>
              </a:rPr>
              <a:t> </a:t>
            </a:r>
            <a:r>
              <a:rPr lang="en-US" sz="1100" dirty="0">
                <a:solidFill>
                  <a:srgbClr val="080808"/>
                </a:solidFill>
                <a:effectLst/>
              </a:rPr>
              <a:t>= </a:t>
            </a:r>
            <a:r>
              <a:rPr lang="en-US" sz="1100" dirty="0" err="1">
                <a:solidFill>
                  <a:srgbClr val="000000"/>
                </a:solidFill>
                <a:effectLst/>
              </a:rPr>
              <a:t>ec</a:t>
            </a:r>
            <a:r>
              <a:rPr lang="en-US" sz="1100" dirty="0" err="1">
                <a:solidFill>
                  <a:srgbClr val="080808"/>
                </a:solidFill>
                <a:effectLst/>
              </a:rPr>
              <a:t>.</a:t>
            </a:r>
            <a:r>
              <a:rPr lang="en-US" sz="1100" dirty="0" err="1">
                <a:solidFill>
                  <a:srgbClr val="000000"/>
                </a:solidFill>
                <a:effectLst/>
              </a:rPr>
              <a:t>employee_id</a:t>
            </a:r>
            <a:br>
              <a:rPr lang="en-US" sz="1100" dirty="0">
                <a:solidFill>
                  <a:srgbClr val="000000"/>
                </a:solidFill>
                <a:effectLst/>
              </a:rPr>
            </a:br>
            <a:r>
              <a:rPr lang="en-US" sz="1100" dirty="0">
                <a:solidFill>
                  <a:srgbClr val="080808"/>
                </a:solidFill>
                <a:effectLst/>
              </a:rPr>
              <a:t>)</a:t>
            </a:r>
            <a:br>
              <a:rPr lang="en-US" sz="1100" dirty="0">
                <a:solidFill>
                  <a:srgbClr val="080808"/>
                </a:solidFill>
                <a:effectLst/>
              </a:rPr>
            </a:br>
            <a:r>
              <a:rPr lang="en-US" sz="1100" dirty="0">
                <a:solidFill>
                  <a:srgbClr val="0033B3"/>
                </a:solidFill>
                <a:effectLst/>
              </a:rPr>
              <a:t>SELECT</a:t>
            </a:r>
            <a:br>
              <a:rPr lang="en-US" sz="1100" dirty="0">
                <a:solidFill>
                  <a:srgbClr val="0033B3"/>
                </a:solidFill>
                <a:effectLst/>
              </a:rPr>
            </a:br>
            <a:r>
              <a:rPr lang="en-US" sz="1100" dirty="0">
                <a:solidFill>
                  <a:srgbClr val="0033B3"/>
                </a:solidFill>
                <a:effectLst/>
              </a:rPr>
              <a:t>    </a:t>
            </a:r>
            <a:r>
              <a:rPr lang="en-US" sz="1100" dirty="0" err="1">
                <a:solidFill>
                  <a:srgbClr val="000000"/>
                </a:solidFill>
                <a:effectLst/>
              </a:rPr>
              <a:t>employee_id</a:t>
            </a:r>
            <a:r>
              <a:rPr lang="en-US" sz="1100" dirty="0">
                <a:solidFill>
                  <a:srgbClr val="080808"/>
                </a:solidFill>
                <a:effectLst/>
              </a:rPr>
              <a:t>, </a:t>
            </a:r>
            <a:r>
              <a:rPr lang="en-US" sz="1100" dirty="0" err="1">
                <a:solidFill>
                  <a:srgbClr val="000000"/>
                </a:solidFill>
                <a:effectLst/>
              </a:rPr>
              <a:t>employee_name</a:t>
            </a:r>
            <a:r>
              <a:rPr lang="en-US" sz="1100" dirty="0">
                <a:solidFill>
                  <a:srgbClr val="080808"/>
                </a:solidFill>
                <a:effectLst/>
              </a:rPr>
              <a:t>, </a:t>
            </a:r>
            <a:r>
              <a:rPr lang="en-US" sz="1100" dirty="0" err="1">
                <a:solidFill>
                  <a:srgbClr val="000000"/>
                </a:solidFill>
                <a:effectLst/>
              </a:rPr>
              <a:t>management_chain</a:t>
            </a:r>
            <a:br>
              <a:rPr lang="en-US" sz="1100" dirty="0">
                <a:solidFill>
                  <a:srgbClr val="000000"/>
                </a:solidFill>
                <a:effectLst/>
              </a:rPr>
            </a:br>
            <a:r>
              <a:rPr lang="en-US" sz="1100" dirty="0">
                <a:solidFill>
                  <a:srgbClr val="0033B3"/>
                </a:solidFill>
                <a:effectLst/>
              </a:rPr>
              <a:t>FROM</a:t>
            </a:r>
            <a:br>
              <a:rPr lang="en-US" sz="1100" dirty="0">
                <a:solidFill>
                  <a:srgbClr val="0033B3"/>
                </a:solidFill>
                <a:effectLst/>
              </a:rPr>
            </a:br>
            <a:r>
              <a:rPr lang="en-US" sz="1100" dirty="0">
                <a:solidFill>
                  <a:srgbClr val="0033B3"/>
                </a:solidFill>
                <a:effectLst/>
              </a:rPr>
              <a:t>    </a:t>
            </a:r>
            <a:r>
              <a:rPr lang="en-US" sz="1100" dirty="0" err="1">
                <a:solidFill>
                  <a:srgbClr val="000000"/>
                </a:solidFill>
                <a:effectLst/>
              </a:rPr>
              <a:t>employee_chain</a:t>
            </a:r>
            <a:br>
              <a:rPr lang="en-US" sz="1100" dirty="0">
                <a:solidFill>
                  <a:srgbClr val="000000"/>
                </a:solidFill>
                <a:effectLst/>
              </a:rPr>
            </a:br>
            <a:r>
              <a:rPr lang="en-US" sz="1100" dirty="0">
                <a:solidFill>
                  <a:srgbClr val="0033B3"/>
                </a:solidFill>
                <a:effectLst/>
              </a:rPr>
              <a:t>ORDER BY    </a:t>
            </a:r>
            <a:r>
              <a:rPr lang="en-US" sz="1100" dirty="0" err="1">
                <a:solidFill>
                  <a:srgbClr val="000000"/>
                </a:solidFill>
                <a:effectLst/>
              </a:rPr>
              <a:t>management_chain</a:t>
            </a:r>
            <a:r>
              <a:rPr lang="en-US" sz="1100" dirty="0">
                <a:solidFill>
                  <a:srgbClr val="080808"/>
                </a:solidFill>
                <a:effectLst/>
              </a:rPr>
              <a:t>;</a:t>
            </a:r>
          </a:p>
        </p:txBody>
      </p:sp>
    </p:spTree>
    <p:extLst>
      <p:ext uri="{BB962C8B-B14F-4D97-AF65-F5344CB8AC3E}">
        <p14:creationId xmlns:p14="http://schemas.microsoft.com/office/powerpoint/2010/main" val="3227140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78B8B1-53E8-480C-CC0A-8D9B7FB2C7C3}"/>
              </a:ext>
            </a:extLst>
          </p:cNvPr>
          <p:cNvSpPr>
            <a:spLocks noGrp="1"/>
          </p:cNvSpPr>
          <p:nvPr>
            <p:ph type="title"/>
          </p:nvPr>
        </p:nvSpPr>
        <p:spPr/>
        <p:txBody>
          <a:bodyPr/>
          <a:lstStyle/>
          <a:p>
            <a:r>
              <a:rPr lang="en-US" dirty="0"/>
              <a:t>Recursive Query</a:t>
            </a:r>
          </a:p>
        </p:txBody>
      </p:sp>
      <p:pic>
        <p:nvPicPr>
          <p:cNvPr id="4" name="Picture 3">
            <a:extLst>
              <a:ext uri="{FF2B5EF4-FFF2-40B4-BE49-F238E27FC236}">
                <a16:creationId xmlns:a16="http://schemas.microsoft.com/office/drawing/2014/main" id="{DCB61668-0A0A-A5A9-3A98-7FC16F1B42C1}"/>
              </a:ext>
            </a:extLst>
          </p:cNvPr>
          <p:cNvPicPr>
            <a:picLocks noChangeAspect="1"/>
          </p:cNvPicPr>
          <p:nvPr/>
        </p:nvPicPr>
        <p:blipFill>
          <a:blip r:embed="rId2"/>
          <a:stretch>
            <a:fillRect/>
          </a:stretch>
        </p:blipFill>
        <p:spPr>
          <a:xfrm>
            <a:off x="1676400" y="647855"/>
            <a:ext cx="5744367" cy="3847789"/>
          </a:xfrm>
          <a:prstGeom prst="rect">
            <a:avLst/>
          </a:prstGeom>
        </p:spPr>
      </p:pic>
    </p:spTree>
    <p:extLst>
      <p:ext uri="{BB962C8B-B14F-4D97-AF65-F5344CB8AC3E}">
        <p14:creationId xmlns:p14="http://schemas.microsoft.com/office/powerpoint/2010/main" val="3609004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88C45-21C8-8560-4116-E31C7C89CED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5B02EA44-E341-68B0-D520-6D559CC849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295608E-EDA2-0A7C-EBAF-9C1D92C45CB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C6E1BDA-6DE8-EC20-06D4-336979C25D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6FF66F4-10D0-E9D0-C46E-58B77FE0210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Relational and Applications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0BF8AEDE-98A3-322C-177F-93AC0BE9AC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6: ER(5), Relational(5), SQL(5)			© Donald F. Ferguson, 2025</a:t>
            </a:r>
            <a:endParaRPr lang="en-US" altLang="en-US" sz="800" i="1" dirty="0">
              <a:solidFill>
                <a:schemeClr val="bg1"/>
              </a:solidFill>
            </a:endParaRPr>
          </a:p>
        </p:txBody>
      </p:sp>
    </p:spTree>
    <p:extLst>
      <p:ext uri="{BB962C8B-B14F-4D97-AF65-F5344CB8AC3E}">
        <p14:creationId xmlns:p14="http://schemas.microsoft.com/office/powerpoint/2010/main" val="130972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CF342-EE8B-0049-B68F-D1809D35CD4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DEFD7A1-D48F-CB01-425E-755C43268F3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B1F58AD-5A2A-5D88-6D14-960363C4BD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1ED569E-1379-DCFA-1936-7BCBB9BA596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865929EA-CE97-D2B8-E9D2-0CAEF451FF8E}"/>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Introduction</a:t>
            </a:r>
          </a:p>
        </p:txBody>
      </p:sp>
      <p:sp>
        <p:nvSpPr>
          <p:cNvPr id="4" name="TextBox 9">
            <a:extLst>
              <a:ext uri="{FF2B5EF4-FFF2-40B4-BE49-F238E27FC236}">
                <a16:creationId xmlns:a16="http://schemas.microsoft.com/office/drawing/2014/main" id="{4A82E77A-3CC8-E184-7CEA-2AFF92D9FD4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76815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6: ER(5), Relational(5), SQL(5)			© Donald F. Ferguson, 2025</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1719263" y="117601"/>
            <a:ext cx="6057900" cy="461666"/>
          </a:xfrm>
        </p:spPr>
        <p:txBody>
          <a:bodyPr/>
          <a:lstStyle/>
          <a:p>
            <a:pPr>
              <a:defRPr/>
            </a:pPr>
            <a:r>
              <a:rPr lang="en-US" altLang="en-US" sz="1800" dirty="0">
                <a:effectLst>
                  <a:outerShdw blurRad="38100" dist="38100" dir="2700000" algn="tl">
                    <a:srgbClr val="C0C0C0"/>
                  </a:outerShdw>
                </a:effectLst>
              </a:rPr>
              <a:t>Accessing SQL from a Programming Language</a:t>
            </a:r>
          </a:p>
        </p:txBody>
      </p:sp>
      <p:sp>
        <p:nvSpPr>
          <p:cNvPr id="6147" name="Rectangle 3"/>
          <p:cNvSpPr>
            <a:spLocks noGrp="1" noChangeArrowheads="1"/>
          </p:cNvSpPr>
          <p:nvPr>
            <p:ph type="body" idx="1"/>
          </p:nvPr>
        </p:nvSpPr>
        <p:spPr>
          <a:xfrm>
            <a:off x="1981940" y="1359795"/>
            <a:ext cx="5435369" cy="1962055"/>
          </a:xfrm>
        </p:spPr>
        <p:txBody>
          <a:bodyPr/>
          <a:lstStyle/>
          <a:p>
            <a:r>
              <a:rPr lang="en-US" altLang="en-US" dirty="0"/>
              <a:t>Not all queries can be expressed in SQL, since SQL does not provide the full expressive power of a general-purpose language.</a:t>
            </a:r>
          </a:p>
          <a:p>
            <a:r>
              <a:rPr lang="en-US" altLang="en-US" dirty="0"/>
              <a:t>Non-declarative actions -- such as printing a report, interacting with a user, or sending the results of a query to a graphical user interface -- cannot be done from within SQL.</a:t>
            </a:r>
          </a:p>
          <a:p>
            <a:endParaRPr lang="en-US" altLang="en-US" dirty="0"/>
          </a:p>
          <a:p>
            <a:endParaRPr lang="en-US" altLang="en-US" dirty="0"/>
          </a:p>
        </p:txBody>
      </p:sp>
      <p:sp>
        <p:nvSpPr>
          <p:cNvPr id="6148" name="Rectangle 4"/>
          <p:cNvSpPr>
            <a:spLocks noChangeArrowheads="1"/>
          </p:cNvSpPr>
          <p:nvPr/>
        </p:nvSpPr>
        <p:spPr bwMode="auto">
          <a:xfrm>
            <a:off x="2219326" y="-572691"/>
            <a:ext cx="1847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p:txBody>
      </p:sp>
      <p:sp>
        <p:nvSpPr>
          <p:cNvPr id="6149" name="TextBox 4"/>
          <p:cNvSpPr txBox="1">
            <a:spLocks noChangeArrowheads="1"/>
          </p:cNvSpPr>
          <p:nvPr/>
        </p:nvSpPr>
        <p:spPr bwMode="auto">
          <a:xfrm>
            <a:off x="1719263" y="839301"/>
            <a:ext cx="576905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275" dirty="0">
                <a:solidFill>
                  <a:srgbClr val="000000"/>
                </a:solidFill>
              </a:rPr>
              <a:t>A database programmer must have access to a general-purpose programming language for at least two reasons</a:t>
            </a:r>
          </a:p>
        </p:txBody>
      </p:sp>
      <p:sp>
        <p:nvSpPr>
          <p:cNvPr id="2" name="TextBox 1">
            <a:extLst>
              <a:ext uri="{FF2B5EF4-FFF2-40B4-BE49-F238E27FC236}">
                <a16:creationId xmlns:a16="http://schemas.microsoft.com/office/drawing/2014/main" id="{D2A967E0-3CF8-FEA2-CB14-CC468E37EBFB}"/>
              </a:ext>
            </a:extLst>
          </p:cNvPr>
          <p:cNvSpPr txBox="1"/>
          <p:nvPr/>
        </p:nvSpPr>
        <p:spPr>
          <a:xfrm>
            <a:off x="1752600" y="3562350"/>
            <a:ext cx="4853380" cy="646331"/>
          </a:xfrm>
          <a:prstGeom prst="rect">
            <a:avLst/>
          </a:prstGeom>
          <a:noFill/>
        </p:spPr>
        <p:txBody>
          <a:bodyPr wrap="none" rtlCol="0">
            <a:spAutoFit/>
          </a:bodyPr>
          <a:lstStyle/>
          <a:p>
            <a:r>
              <a:rPr lang="en-US" dirty="0">
                <a:solidFill>
                  <a:srgbClr val="FF0000"/>
                </a:solidFill>
              </a:rPr>
              <a:t>Entering an address is an example that I use in my</a:t>
            </a:r>
            <a:br>
              <a:rPr lang="en-US" dirty="0">
                <a:solidFill>
                  <a:srgbClr val="FF0000"/>
                </a:solidFill>
              </a:rPr>
            </a:br>
            <a:r>
              <a:rPr lang="en-US" dirty="0">
                <a:solidFill>
                  <a:srgbClr val="FF0000"/>
                </a:solidFill>
              </a:rPr>
              <a:t>cloud computing course.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F074BA8-502A-6DFC-D0FE-8A7C563E1ACD}"/>
              </a:ext>
            </a:extLst>
          </p:cNvPr>
          <p:cNvSpPr>
            <a:spLocks noGrp="1"/>
          </p:cNvSpPr>
          <p:nvPr>
            <p:ph idx="1"/>
          </p:nvPr>
        </p:nvSpPr>
        <p:spPr>
          <a:xfrm>
            <a:off x="152400" y="2782366"/>
            <a:ext cx="4876800" cy="1846783"/>
          </a:xfrm>
        </p:spPr>
        <p:txBody>
          <a:bodyPr/>
          <a:lstStyle/>
          <a:p>
            <a:pPr marL="0" indent="0">
              <a:buNone/>
            </a:pPr>
            <a:r>
              <a:rPr lang="en-US" sz="1800" dirty="0"/>
              <a:t>People are notoriously bad at entering addresses:</a:t>
            </a:r>
          </a:p>
          <a:p>
            <a:pPr lvl="1"/>
            <a:r>
              <a:rPr lang="en-US" sz="1600" dirty="0"/>
              <a:t>520 w120th street, </a:t>
            </a:r>
            <a:r>
              <a:rPr lang="en-US" sz="1600" dirty="0" err="1"/>
              <a:t>ny</a:t>
            </a:r>
            <a:r>
              <a:rPr lang="en-US" sz="1600" dirty="0"/>
              <a:t> </a:t>
            </a:r>
            <a:r>
              <a:rPr lang="en-US" sz="1600" dirty="0" err="1"/>
              <a:t>ny</a:t>
            </a:r>
            <a:endParaRPr lang="en-US" sz="1600" dirty="0"/>
          </a:p>
          <a:p>
            <a:pPr lvl="1"/>
            <a:r>
              <a:rPr lang="en-US" sz="1600" dirty="0"/>
              <a:t>520 West 120</a:t>
            </a:r>
            <a:r>
              <a:rPr lang="en-US" sz="1600" baseline="30000" dirty="0"/>
              <a:t>th</a:t>
            </a:r>
            <a:r>
              <a:rPr lang="en-US" sz="1600" dirty="0"/>
              <a:t>, NYC, NY</a:t>
            </a:r>
          </a:p>
          <a:p>
            <a:pPr lvl="1"/>
            <a:r>
              <a:rPr lang="en-US" sz="1600" dirty="0"/>
              <a:t>520 w 120 street, New York city, NY</a:t>
            </a:r>
          </a:p>
          <a:p>
            <a:pPr lvl="1"/>
            <a:r>
              <a:rPr lang="en-US" sz="1600" dirty="0"/>
              <a:t>… …</a:t>
            </a:r>
          </a:p>
          <a:p>
            <a:r>
              <a:rPr lang="en-US" sz="1800" dirty="0"/>
              <a:t>Every address has a canonical format.</a:t>
            </a:r>
          </a:p>
        </p:txBody>
      </p:sp>
      <p:sp>
        <p:nvSpPr>
          <p:cNvPr id="3" name="Title 2">
            <a:extLst>
              <a:ext uri="{FF2B5EF4-FFF2-40B4-BE49-F238E27FC236}">
                <a16:creationId xmlns:a16="http://schemas.microsoft.com/office/drawing/2014/main" id="{34844CB7-BA33-5EB9-B16B-C541A0FCF4A8}"/>
              </a:ext>
            </a:extLst>
          </p:cNvPr>
          <p:cNvSpPr>
            <a:spLocks noGrp="1"/>
          </p:cNvSpPr>
          <p:nvPr>
            <p:ph type="title"/>
          </p:nvPr>
        </p:nvSpPr>
        <p:spPr/>
        <p:txBody>
          <a:bodyPr/>
          <a:lstStyle/>
          <a:p>
            <a:r>
              <a:rPr lang="en-US" dirty="0"/>
              <a:t>User Profile</a:t>
            </a:r>
          </a:p>
        </p:txBody>
      </p:sp>
      <p:pic>
        <p:nvPicPr>
          <p:cNvPr id="4" name="Picture 3">
            <a:extLst>
              <a:ext uri="{FF2B5EF4-FFF2-40B4-BE49-F238E27FC236}">
                <a16:creationId xmlns:a16="http://schemas.microsoft.com/office/drawing/2014/main" id="{E9949585-0093-BD62-ECD6-E8A4D6C81B8F}"/>
              </a:ext>
            </a:extLst>
          </p:cNvPr>
          <p:cNvPicPr>
            <a:picLocks noChangeAspect="1"/>
          </p:cNvPicPr>
          <p:nvPr/>
        </p:nvPicPr>
        <p:blipFill>
          <a:blip r:embed="rId2"/>
          <a:stretch>
            <a:fillRect/>
          </a:stretch>
        </p:blipFill>
        <p:spPr>
          <a:xfrm>
            <a:off x="172570" y="668124"/>
            <a:ext cx="2938602" cy="1890438"/>
          </a:xfrm>
          <a:prstGeom prst="rect">
            <a:avLst/>
          </a:prstGeom>
        </p:spPr>
      </p:pic>
      <p:pic>
        <p:nvPicPr>
          <p:cNvPr id="6" name="Picture 5">
            <a:extLst>
              <a:ext uri="{FF2B5EF4-FFF2-40B4-BE49-F238E27FC236}">
                <a16:creationId xmlns:a16="http://schemas.microsoft.com/office/drawing/2014/main" id="{BF202962-2AE6-80D4-3E25-5A2E879B5C71}"/>
              </a:ext>
            </a:extLst>
          </p:cNvPr>
          <p:cNvPicPr>
            <a:picLocks noChangeAspect="1"/>
          </p:cNvPicPr>
          <p:nvPr/>
        </p:nvPicPr>
        <p:blipFill>
          <a:blip r:embed="rId3"/>
          <a:stretch>
            <a:fillRect/>
          </a:stretch>
        </p:blipFill>
        <p:spPr>
          <a:xfrm>
            <a:off x="5105400" y="52125"/>
            <a:ext cx="3202500" cy="4577024"/>
          </a:xfrm>
          <a:prstGeom prst="rect">
            <a:avLst/>
          </a:prstGeom>
        </p:spPr>
      </p:pic>
    </p:spTree>
    <p:extLst>
      <p:ext uri="{BB962C8B-B14F-4D97-AF65-F5344CB8AC3E}">
        <p14:creationId xmlns:p14="http://schemas.microsoft.com/office/powerpoint/2010/main" val="1315713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1719262" y="29766"/>
            <a:ext cx="6281738" cy="457200"/>
          </a:xfrm>
        </p:spPr>
        <p:txBody>
          <a:bodyPr/>
          <a:lstStyle/>
          <a:p>
            <a:pPr>
              <a:defRPr/>
            </a:pPr>
            <a:r>
              <a:rPr lang="en-US" altLang="en-US" sz="1800" dirty="0">
                <a:effectLst>
                  <a:outerShdw blurRad="38100" dist="38100" dir="2700000" algn="tl">
                    <a:srgbClr val="C0C0C0"/>
                  </a:outerShdw>
                </a:effectLst>
              </a:rPr>
              <a:t>Accessing SQL from a Programming Language (Cont.)</a:t>
            </a:r>
          </a:p>
        </p:txBody>
      </p:sp>
      <p:sp>
        <p:nvSpPr>
          <p:cNvPr id="7171" name="Rectangle 3"/>
          <p:cNvSpPr>
            <a:spLocks noGrp="1" noChangeArrowheads="1"/>
          </p:cNvSpPr>
          <p:nvPr>
            <p:ph type="body" idx="1"/>
          </p:nvPr>
        </p:nvSpPr>
        <p:spPr>
          <a:xfrm>
            <a:off x="1968623" y="1311498"/>
            <a:ext cx="5439792" cy="3256360"/>
          </a:xfrm>
        </p:spPr>
        <p:txBody>
          <a:bodyPr/>
          <a:lstStyle/>
          <a:p>
            <a:r>
              <a:rPr lang="en-US" altLang="en-US" dirty="0"/>
              <a:t>A general-purpose program  -- can connect to and communicate with a database server using a collection of functions</a:t>
            </a:r>
          </a:p>
          <a:p>
            <a:r>
              <a:rPr lang="en-US" altLang="en-US" dirty="0"/>
              <a:t>Embedded SQL -- provides a means by which a program can interact with a database server.  </a:t>
            </a:r>
          </a:p>
          <a:p>
            <a:pPr lvl="1"/>
            <a:r>
              <a:rPr lang="en-US" altLang="en-US" dirty="0"/>
              <a:t>The  SQL statements are translated at compile time  into function calls.  </a:t>
            </a:r>
          </a:p>
          <a:p>
            <a:pPr lvl="1"/>
            <a:r>
              <a:rPr lang="en-US" altLang="en-US" dirty="0"/>
              <a:t>At runtime,  these function calls connect to the database  using an API  that provides dynamic  SQL facilities.</a:t>
            </a:r>
          </a:p>
        </p:txBody>
      </p:sp>
      <p:sp>
        <p:nvSpPr>
          <p:cNvPr id="7172" name="Rectangle 4"/>
          <p:cNvSpPr>
            <a:spLocks noChangeArrowheads="1"/>
          </p:cNvSpPr>
          <p:nvPr/>
        </p:nvSpPr>
        <p:spPr bwMode="auto">
          <a:xfrm>
            <a:off x="2219326" y="-572691"/>
            <a:ext cx="1847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p:txBody>
      </p:sp>
      <p:sp>
        <p:nvSpPr>
          <p:cNvPr id="7173" name="TextBox 4"/>
          <p:cNvSpPr txBox="1">
            <a:spLocks noChangeArrowheads="1"/>
          </p:cNvSpPr>
          <p:nvPr/>
        </p:nvSpPr>
        <p:spPr bwMode="auto">
          <a:xfrm>
            <a:off x="1719263" y="772716"/>
            <a:ext cx="5689152"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275" dirty="0">
                <a:solidFill>
                  <a:srgbClr val="000000"/>
                </a:solidFill>
              </a:rPr>
              <a:t>There are two approaches to accessing  SQL from a general-purpose programming language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6BEF54-CCB4-A30C-80EB-3C90930E91F2}"/>
              </a:ext>
            </a:extLst>
          </p:cNvPr>
          <p:cNvSpPr>
            <a:spLocks noGrp="1"/>
          </p:cNvSpPr>
          <p:nvPr>
            <p:ph idx="1"/>
          </p:nvPr>
        </p:nvSpPr>
        <p:spPr/>
        <p:txBody>
          <a:bodyPr/>
          <a:lstStyle/>
          <a:p>
            <a:r>
              <a:rPr lang="en-US" sz="1800" dirty="0"/>
              <a:t>“A database connection is a facility in computer science that allows client software to talk to database server software, whether on the same machine or not. A connection is required to send commands and receive answers, usually in the form of a result set.” (</a:t>
            </a:r>
            <a:r>
              <a:rPr lang="en-US" sz="1800" dirty="0">
                <a:hlinkClick r:id="rId2"/>
              </a:rPr>
              <a:t>https://en.wikipedia.org/wiki/Database_connection</a:t>
            </a:r>
            <a:r>
              <a:rPr lang="en-US" sz="1800" dirty="0"/>
              <a:t>)</a:t>
            </a:r>
          </a:p>
          <a:p>
            <a:r>
              <a:rPr lang="en-US" sz="1800" dirty="0"/>
              <a:t>Session:</a:t>
            </a:r>
          </a:p>
          <a:p>
            <a:pPr lvl="1"/>
            <a:r>
              <a:rPr lang="en-US" sz="1600" dirty="0"/>
              <a:t>“Connection is the relationship between a client and a MySQL database.</a:t>
            </a:r>
            <a:br>
              <a:rPr lang="en-US" sz="1600" dirty="0"/>
            </a:br>
            <a:r>
              <a:rPr lang="en-US" sz="1600" dirty="0"/>
              <a:t>Session is the period of time between a client logging in (connecting to) a MySQL database and the client logging out (exiting) the MySQL database.”</a:t>
            </a:r>
            <a:br>
              <a:rPr lang="en-US" sz="1600" dirty="0"/>
            </a:br>
            <a:r>
              <a:rPr lang="en-US" sz="1600" dirty="0"/>
              <a:t>(</a:t>
            </a:r>
            <a:r>
              <a:rPr lang="en-US" sz="1600" dirty="0">
                <a:hlinkClick r:id="rId3"/>
              </a:rPr>
              <a:t>https://stackoverflow.com/questions/8797724/mysql-concepts-session-vs-connection</a:t>
            </a:r>
            <a:r>
              <a:rPr lang="en-US" sz="1600" dirty="0"/>
              <a:t>)</a:t>
            </a:r>
          </a:p>
          <a:p>
            <a:pPr lvl="1"/>
            <a:r>
              <a:rPr lang="en-US" sz="1600" dirty="0"/>
              <a:t>“</a:t>
            </a:r>
            <a:r>
              <a:rPr lang="en-US" sz="1600" b="0" i="0" dirty="0">
                <a:solidFill>
                  <a:srgbClr val="0C0D0E"/>
                </a:solidFill>
                <a:effectLst/>
              </a:rPr>
              <a:t>A </a:t>
            </a:r>
            <a:r>
              <a:rPr lang="en-US" sz="1600" dirty="0"/>
              <a:t>session</a:t>
            </a:r>
            <a:r>
              <a:rPr lang="en-US" sz="1600" b="0" i="0" dirty="0">
                <a:solidFill>
                  <a:srgbClr val="0C0D0E"/>
                </a:solidFill>
                <a:effectLst/>
              </a:rPr>
              <a:t> is just a result of a successful </a:t>
            </a:r>
            <a:r>
              <a:rPr lang="en-US" sz="1600" dirty="0"/>
              <a:t>connection</a:t>
            </a:r>
            <a:r>
              <a:rPr lang="en-US" sz="1600" b="0" i="0" dirty="0">
                <a:solidFill>
                  <a:srgbClr val="0C0D0E"/>
                </a:solidFill>
                <a:effectLst/>
              </a:rPr>
              <a:t>.” </a:t>
            </a:r>
          </a:p>
          <a:p>
            <a:r>
              <a:rPr lang="en-US" sz="1800" dirty="0">
                <a:solidFill>
                  <a:srgbClr val="0C0D0E"/>
                </a:solidFill>
              </a:rPr>
              <a:t>Network protocols are layered. You can think of:</a:t>
            </a:r>
          </a:p>
          <a:p>
            <a:pPr lvl="1"/>
            <a:r>
              <a:rPr lang="en-US" sz="1600" dirty="0">
                <a:solidFill>
                  <a:srgbClr val="0C0D0E"/>
                </a:solidFill>
              </a:rPr>
              <a:t>Connection as the low-level network connection.</a:t>
            </a:r>
          </a:p>
          <a:p>
            <a:pPr lvl="1"/>
            <a:r>
              <a:rPr lang="en-US" sz="1600" dirty="0">
                <a:solidFill>
                  <a:srgbClr val="0C0D0E"/>
                </a:solidFill>
              </a:rPr>
              <a:t>Session is the next layer up and has additional information associated with it, e.g. the user.</a:t>
            </a:r>
          </a:p>
          <a:p>
            <a:r>
              <a:rPr lang="en-US" sz="1800" dirty="0">
                <a:solidFill>
                  <a:srgbClr val="0C0D0E"/>
                </a:solidFill>
              </a:rPr>
              <a:t>Connection libraries like </a:t>
            </a:r>
            <a:r>
              <a:rPr lang="en-US" sz="1800" dirty="0" err="1">
                <a:solidFill>
                  <a:srgbClr val="0C0D0E"/>
                </a:solidFill>
              </a:rPr>
              <a:t>pymysql</a:t>
            </a:r>
            <a:r>
              <a:rPr lang="en-US" sz="1800" dirty="0">
                <a:solidFill>
                  <a:srgbClr val="0C0D0E"/>
                </a:solidFill>
              </a:rPr>
              <a:t> sometimes blur the distinction.</a:t>
            </a:r>
            <a:endParaRPr lang="en-US" sz="1800" dirty="0"/>
          </a:p>
        </p:txBody>
      </p:sp>
      <p:sp>
        <p:nvSpPr>
          <p:cNvPr id="3" name="Title 2">
            <a:extLst>
              <a:ext uri="{FF2B5EF4-FFF2-40B4-BE49-F238E27FC236}">
                <a16:creationId xmlns:a16="http://schemas.microsoft.com/office/drawing/2014/main" id="{75AC365C-9219-118C-3E38-E9947837FD12}"/>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937565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193EB-9ED8-62E8-2D6B-F649CE1677BF}"/>
              </a:ext>
            </a:extLst>
          </p:cNvPr>
          <p:cNvSpPr>
            <a:spLocks noGrp="1"/>
          </p:cNvSpPr>
          <p:nvPr>
            <p:ph type="title"/>
          </p:nvPr>
        </p:nvSpPr>
        <p:spPr/>
        <p:txBody>
          <a:bodyPr/>
          <a:lstStyle/>
          <a:p>
            <a:r>
              <a:rPr lang="en-US" dirty="0"/>
              <a:t>Concepts</a:t>
            </a:r>
          </a:p>
        </p:txBody>
      </p:sp>
      <p:sp>
        <p:nvSpPr>
          <p:cNvPr id="4" name="Rounded Rectangle 3">
            <a:extLst>
              <a:ext uri="{FF2B5EF4-FFF2-40B4-BE49-F238E27FC236}">
                <a16:creationId xmlns:a16="http://schemas.microsoft.com/office/drawing/2014/main" id="{DBD278E4-B576-1069-6234-9A792344E26F}"/>
              </a:ext>
            </a:extLst>
          </p:cNvPr>
          <p:cNvSpPr/>
          <p:nvPr/>
        </p:nvSpPr>
        <p:spPr>
          <a:xfrm>
            <a:off x="2895600" y="1352550"/>
            <a:ext cx="3352800" cy="2133600"/>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Relational Database</a:t>
            </a:r>
            <a:br>
              <a:rPr kumimoji="0" lang="en-US" sz="1800" b="0" i="0" u="none" strike="noStrike" kern="1200" cap="none" spc="0" normalizeH="0" baseline="0" noProof="0" dirty="0">
                <a:ln>
                  <a:noFill/>
                </a:ln>
                <a:solidFill>
                  <a:prstClr val="white"/>
                </a:solidFill>
                <a:effectLst/>
                <a:uLnTx/>
                <a:uFillTx/>
                <a:latin typeface="Calibri"/>
                <a:ea typeface="+mn-ea"/>
                <a:cs typeface="+mn-cs"/>
              </a:rPr>
            </a:br>
            <a:r>
              <a:rPr kumimoji="0" lang="en-US" sz="1800" b="0" i="0" u="none" strike="noStrike" kern="1200" cap="none" spc="0" normalizeH="0" baseline="0" noProof="0" dirty="0">
                <a:ln>
                  <a:noFill/>
                </a:ln>
                <a:solidFill>
                  <a:prstClr val="white"/>
                </a:solidFill>
                <a:effectLst/>
                <a:uLnTx/>
                <a:uFillTx/>
                <a:latin typeface="Calibri"/>
                <a:ea typeface="+mn-ea"/>
                <a:cs typeface="+mn-cs"/>
              </a:rPr>
              <a:t>Management System</a:t>
            </a:r>
            <a:br>
              <a:rPr kumimoji="0" lang="en-US" sz="1800" b="0" i="0" u="none" strike="noStrike" kern="1200" cap="none" spc="0" normalizeH="0" baseline="0" noProof="0" dirty="0">
                <a:ln>
                  <a:noFill/>
                </a:ln>
                <a:solidFill>
                  <a:prstClr val="white"/>
                </a:solidFill>
                <a:effectLst/>
                <a:uLnTx/>
                <a:uFillTx/>
                <a:latin typeface="Calibri"/>
                <a:ea typeface="+mn-ea"/>
                <a:cs typeface="+mn-cs"/>
              </a:rPr>
            </a:br>
            <a:r>
              <a:rPr kumimoji="0" lang="en-US" sz="1800" b="0" i="0" u="none" strike="noStrike" kern="1200" cap="none" spc="0" normalizeH="0" baseline="0" noProof="0" dirty="0">
                <a:ln>
                  <a:noFill/>
                </a:ln>
                <a:solidFill>
                  <a:prstClr val="white"/>
                </a:solidFill>
                <a:effectLst/>
                <a:uLnTx/>
                <a:uFillTx/>
                <a:latin typeface="Calibri"/>
                <a:ea typeface="+mn-ea"/>
                <a:cs typeface="+mn-cs"/>
              </a:rPr>
              <a:t>Instance</a:t>
            </a:r>
          </a:p>
        </p:txBody>
      </p:sp>
      <p:sp>
        <p:nvSpPr>
          <p:cNvPr id="5" name="Can 4">
            <a:extLst>
              <a:ext uri="{FF2B5EF4-FFF2-40B4-BE49-F238E27FC236}">
                <a16:creationId xmlns:a16="http://schemas.microsoft.com/office/drawing/2014/main" id="{6E71EBB5-E836-2679-09C8-ADD1A2C59537}"/>
              </a:ext>
            </a:extLst>
          </p:cNvPr>
          <p:cNvSpPr/>
          <p:nvPr/>
        </p:nvSpPr>
        <p:spPr>
          <a:xfrm>
            <a:off x="6858000" y="1508034"/>
            <a:ext cx="1828799" cy="1828800"/>
          </a:xfrm>
          <a:prstGeom prst="can">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br>
              <a:rPr kumimoji="0" lang="en-US" sz="18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Blocks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Files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Records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Offsets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11B003C3-7DE2-F932-8997-47C8447AB018}"/>
              </a:ext>
            </a:extLst>
          </p:cNvPr>
          <p:cNvCxnSpPr>
            <a:cxnSpLocks/>
            <a:stCxn id="4" idx="3"/>
            <a:endCxn id="5" idx="2"/>
          </p:cNvCxnSpPr>
          <p:nvPr/>
        </p:nvCxnSpPr>
        <p:spPr>
          <a:xfrm>
            <a:off x="6248400" y="2419350"/>
            <a:ext cx="609600" cy="3084"/>
          </a:xfrm>
          <a:prstGeom prst="line">
            <a:avLst/>
          </a:prstGeom>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C9CAFE68-4A11-069D-C081-B6BA54CC9090}"/>
              </a:ext>
            </a:extLst>
          </p:cNvPr>
          <p:cNvSpPr/>
          <p:nvPr/>
        </p:nvSpPr>
        <p:spPr>
          <a:xfrm>
            <a:off x="33969" y="3051185"/>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a:ea typeface="+mn-ea"/>
                <a:cs typeface="+mn-cs"/>
              </a:rPr>
              <a:t>Jupyter</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Notebook</a:t>
            </a:r>
          </a:p>
        </p:txBody>
      </p:sp>
      <p:sp>
        <p:nvSpPr>
          <p:cNvPr id="11" name="Rounded Rectangle 10">
            <a:extLst>
              <a:ext uri="{FF2B5EF4-FFF2-40B4-BE49-F238E27FC236}">
                <a16:creationId xmlns:a16="http://schemas.microsoft.com/office/drawing/2014/main" id="{E209EC83-A550-DF95-4614-AA5A5B5C5254}"/>
              </a:ext>
            </a:extLst>
          </p:cNvPr>
          <p:cNvSpPr/>
          <p:nvPr/>
        </p:nvSpPr>
        <p:spPr>
          <a:xfrm>
            <a:off x="95250" y="3943350"/>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Web</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Application</a:t>
            </a:r>
          </a:p>
        </p:txBody>
      </p:sp>
      <p:sp>
        <p:nvSpPr>
          <p:cNvPr id="12" name="Rounded Rectangle 11">
            <a:extLst>
              <a:ext uri="{FF2B5EF4-FFF2-40B4-BE49-F238E27FC236}">
                <a16:creationId xmlns:a16="http://schemas.microsoft.com/office/drawing/2014/main" id="{737F3BA0-11C3-D339-8980-3A1847A43051}"/>
              </a:ext>
            </a:extLst>
          </p:cNvPr>
          <p:cNvSpPr/>
          <p:nvPr/>
        </p:nvSpPr>
        <p:spPr>
          <a:xfrm>
            <a:off x="1519065" y="4027583"/>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3" name="Rounded Rectangle 12">
            <a:extLst>
              <a:ext uri="{FF2B5EF4-FFF2-40B4-BE49-F238E27FC236}">
                <a16:creationId xmlns:a16="http://schemas.microsoft.com/office/drawing/2014/main" id="{3643AA1F-8A59-5737-A01B-A6D0E51DF84B}"/>
              </a:ext>
            </a:extLst>
          </p:cNvPr>
          <p:cNvSpPr/>
          <p:nvPr/>
        </p:nvSpPr>
        <p:spPr>
          <a:xfrm>
            <a:off x="76200" y="1442952"/>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a:ea typeface="+mn-ea"/>
                <a:cs typeface="+mn-cs"/>
              </a:rPr>
              <a:t>DataGrip</a:t>
            </a: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ounded Rectangle 13">
            <a:extLst>
              <a:ext uri="{FF2B5EF4-FFF2-40B4-BE49-F238E27FC236}">
                <a16:creationId xmlns:a16="http://schemas.microsoft.com/office/drawing/2014/main" id="{05F68472-D4A6-E802-A699-64DCEFA6B3FB}"/>
              </a:ext>
            </a:extLst>
          </p:cNvPr>
          <p:cNvSpPr/>
          <p:nvPr/>
        </p:nvSpPr>
        <p:spPr>
          <a:xfrm>
            <a:off x="172570" y="506317"/>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MySQL</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Workbench</a:t>
            </a:r>
          </a:p>
        </p:txBody>
      </p:sp>
      <p:sp>
        <p:nvSpPr>
          <p:cNvPr id="15" name="Rounded Rectangle 14">
            <a:extLst>
              <a:ext uri="{FF2B5EF4-FFF2-40B4-BE49-F238E27FC236}">
                <a16:creationId xmlns:a16="http://schemas.microsoft.com/office/drawing/2014/main" id="{5F75D544-DFC3-ABA3-44FF-93DC09D5B086}"/>
              </a:ext>
            </a:extLst>
          </p:cNvPr>
          <p:cNvSpPr/>
          <p:nvPr/>
        </p:nvSpPr>
        <p:spPr>
          <a:xfrm>
            <a:off x="1391770" y="506317"/>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 …</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 …</a:t>
            </a:r>
          </a:p>
        </p:txBody>
      </p:sp>
      <p:cxnSp>
        <p:nvCxnSpPr>
          <p:cNvPr id="17" name="Straight Arrow Connector 16">
            <a:extLst>
              <a:ext uri="{FF2B5EF4-FFF2-40B4-BE49-F238E27FC236}">
                <a16:creationId xmlns:a16="http://schemas.microsoft.com/office/drawing/2014/main" id="{2AD2092D-8F37-7A3C-C348-E60E72F009CE}"/>
              </a:ext>
            </a:extLst>
          </p:cNvPr>
          <p:cNvCxnSpPr>
            <a:stCxn id="15" idx="2"/>
            <a:endCxn id="4" idx="1"/>
          </p:cNvCxnSpPr>
          <p:nvPr/>
        </p:nvCxnSpPr>
        <p:spPr>
          <a:xfrm>
            <a:off x="1887070" y="1115917"/>
            <a:ext cx="1008530" cy="1303433"/>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42B624B-78D0-BE68-6C70-1CAD8AE1CAD5}"/>
              </a:ext>
            </a:extLst>
          </p:cNvPr>
          <p:cNvCxnSpPr>
            <a:cxnSpLocks/>
            <a:stCxn id="14" idx="2"/>
          </p:cNvCxnSpPr>
          <p:nvPr/>
        </p:nvCxnSpPr>
        <p:spPr>
          <a:xfrm>
            <a:off x="667870" y="1115917"/>
            <a:ext cx="1943100" cy="117707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75B42DA-5D20-61FD-BD13-690AB87FA225}"/>
              </a:ext>
            </a:extLst>
          </p:cNvPr>
          <p:cNvCxnSpPr>
            <a:cxnSpLocks/>
            <a:stCxn id="13" idx="3"/>
            <a:endCxn id="4" idx="1"/>
          </p:cNvCxnSpPr>
          <p:nvPr/>
        </p:nvCxnSpPr>
        <p:spPr>
          <a:xfrm>
            <a:off x="1066800" y="1747752"/>
            <a:ext cx="1828800" cy="671598"/>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ADCD5D-8495-1DBF-2A8B-68C21499FFA3}"/>
              </a:ext>
            </a:extLst>
          </p:cNvPr>
          <p:cNvCxnSpPr>
            <a:cxnSpLocks/>
            <a:stCxn id="10" idx="3"/>
            <a:endCxn id="4" idx="1"/>
          </p:cNvCxnSpPr>
          <p:nvPr/>
        </p:nvCxnSpPr>
        <p:spPr>
          <a:xfrm flipV="1">
            <a:off x="1024569" y="2419350"/>
            <a:ext cx="1871031" cy="93663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E549943-5BDF-6599-1509-72009A332E8E}"/>
              </a:ext>
            </a:extLst>
          </p:cNvPr>
          <p:cNvCxnSpPr>
            <a:cxnSpLocks/>
            <a:stCxn id="11" idx="3"/>
            <a:endCxn id="4" idx="1"/>
          </p:cNvCxnSpPr>
          <p:nvPr/>
        </p:nvCxnSpPr>
        <p:spPr>
          <a:xfrm flipV="1">
            <a:off x="1085850" y="2419350"/>
            <a:ext cx="1809750" cy="18288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DAE2801-80D4-3CAE-E226-68A1CDA37EC8}"/>
              </a:ext>
            </a:extLst>
          </p:cNvPr>
          <p:cNvCxnSpPr>
            <a:cxnSpLocks/>
            <a:stCxn id="12" idx="0"/>
            <a:endCxn id="4" idx="1"/>
          </p:cNvCxnSpPr>
          <p:nvPr/>
        </p:nvCxnSpPr>
        <p:spPr>
          <a:xfrm flipV="1">
            <a:off x="2014365" y="2419350"/>
            <a:ext cx="881235" cy="1608233"/>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5A4FC39-5A4F-180C-94F5-80D026B8C156}"/>
              </a:ext>
            </a:extLst>
          </p:cNvPr>
          <p:cNvSpPr txBox="1"/>
          <p:nvPr/>
        </p:nvSpPr>
        <p:spPr>
          <a:xfrm>
            <a:off x="91342" y="2176586"/>
            <a:ext cx="1919243"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SQL commands and</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result sets flow over</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connection in a session.</a:t>
            </a:r>
          </a:p>
        </p:txBody>
      </p:sp>
      <p:sp>
        <p:nvSpPr>
          <p:cNvPr id="39" name="TextBox 38">
            <a:extLst>
              <a:ext uri="{FF2B5EF4-FFF2-40B4-BE49-F238E27FC236}">
                <a16:creationId xmlns:a16="http://schemas.microsoft.com/office/drawing/2014/main" id="{AD7F9638-225C-056B-1B82-76CECDC7BEB2}"/>
              </a:ext>
            </a:extLst>
          </p:cNvPr>
          <p:cNvSpPr txBox="1"/>
          <p:nvPr/>
        </p:nvSpPr>
        <p:spPr>
          <a:xfrm>
            <a:off x="3546262" y="3593719"/>
            <a:ext cx="2210220"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Logically implements query,</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update, insert, delete, …</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operations on tables.</a:t>
            </a:r>
          </a:p>
        </p:txBody>
      </p:sp>
      <p:sp>
        <p:nvSpPr>
          <p:cNvPr id="40" name="TextBox 39">
            <a:extLst>
              <a:ext uri="{FF2B5EF4-FFF2-40B4-BE49-F238E27FC236}">
                <a16:creationId xmlns:a16="http://schemas.microsoft.com/office/drawing/2014/main" id="{03150D15-0900-F630-CC3D-28225AFC9BD9}"/>
              </a:ext>
            </a:extLst>
          </p:cNvPr>
          <p:cNvSpPr txBox="1"/>
          <p:nvPr/>
        </p:nvSpPr>
        <p:spPr>
          <a:xfrm>
            <a:off x="6793079" y="3574018"/>
            <a:ext cx="2053896"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Physical layout managed</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by the DBMS is not tables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and is very different.</a:t>
            </a:r>
          </a:p>
        </p:txBody>
      </p:sp>
    </p:spTree>
    <p:extLst>
      <p:ext uri="{BB962C8B-B14F-4D97-AF65-F5344CB8AC3E}">
        <p14:creationId xmlns:p14="http://schemas.microsoft.com/office/powerpoint/2010/main" val="1192529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0621B-B20B-1547-CA12-DAF4A0E1837A}"/>
              </a:ext>
            </a:extLst>
          </p:cNvPr>
          <p:cNvSpPr>
            <a:spLocks noGrp="1"/>
          </p:cNvSpPr>
          <p:nvPr>
            <p:ph type="title"/>
          </p:nvPr>
        </p:nvSpPr>
        <p:spPr/>
        <p:txBody>
          <a:bodyPr/>
          <a:lstStyle/>
          <a:p>
            <a:r>
              <a:rPr lang="en-US" dirty="0"/>
              <a:t>Simplistic View</a:t>
            </a:r>
          </a:p>
        </p:txBody>
      </p:sp>
      <p:sp>
        <p:nvSpPr>
          <p:cNvPr id="4" name="Rounded Rectangle 3">
            <a:extLst>
              <a:ext uri="{FF2B5EF4-FFF2-40B4-BE49-F238E27FC236}">
                <a16:creationId xmlns:a16="http://schemas.microsoft.com/office/drawing/2014/main" id="{0946A76B-938B-18FD-EC9A-C4C39ECF72B1}"/>
              </a:ext>
            </a:extLst>
          </p:cNvPr>
          <p:cNvSpPr/>
          <p:nvPr/>
        </p:nvSpPr>
        <p:spPr>
          <a:xfrm>
            <a:off x="292326" y="3900647"/>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Operating System</a:t>
            </a:r>
          </a:p>
        </p:txBody>
      </p:sp>
      <p:sp>
        <p:nvSpPr>
          <p:cNvPr id="5" name="Rounded Rectangle 4">
            <a:extLst>
              <a:ext uri="{FF2B5EF4-FFF2-40B4-BE49-F238E27FC236}">
                <a16:creationId xmlns:a16="http://schemas.microsoft.com/office/drawing/2014/main" id="{14CF6D11-DC0E-139B-EAC6-58433D173734}"/>
              </a:ext>
            </a:extLst>
          </p:cNvPr>
          <p:cNvSpPr/>
          <p:nvPr/>
        </p:nvSpPr>
        <p:spPr>
          <a:xfrm>
            <a:off x="292326" y="3203066"/>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TCP/IP</a:t>
            </a:r>
          </a:p>
        </p:txBody>
      </p:sp>
      <p:sp>
        <p:nvSpPr>
          <p:cNvPr id="6" name="Rounded Rectangle 5">
            <a:extLst>
              <a:ext uri="{FF2B5EF4-FFF2-40B4-BE49-F238E27FC236}">
                <a16:creationId xmlns:a16="http://schemas.microsoft.com/office/drawing/2014/main" id="{FFD07BCA-D4D7-EDF2-2E89-0893947880E2}"/>
              </a:ext>
            </a:extLst>
          </p:cNvPr>
          <p:cNvSpPr/>
          <p:nvPr/>
        </p:nvSpPr>
        <p:spPr>
          <a:xfrm>
            <a:off x="292326" y="2505486"/>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Native Connector</a:t>
            </a:r>
            <a:br>
              <a:rPr lang="en-US" sz="1400" dirty="0"/>
            </a:br>
            <a:r>
              <a:rPr lang="en-US" sz="1400" dirty="0" err="1"/>
              <a:t>mysqlconnector</a:t>
            </a:r>
            <a:endParaRPr lang="en-US" sz="1400" dirty="0"/>
          </a:p>
        </p:txBody>
      </p:sp>
      <p:sp>
        <p:nvSpPr>
          <p:cNvPr id="7" name="Rounded Rectangle 6">
            <a:extLst>
              <a:ext uri="{FF2B5EF4-FFF2-40B4-BE49-F238E27FC236}">
                <a16:creationId xmlns:a16="http://schemas.microsoft.com/office/drawing/2014/main" id="{067E14F0-D553-DB7F-5E2D-6058CAF191AA}"/>
              </a:ext>
            </a:extLst>
          </p:cNvPr>
          <p:cNvSpPr/>
          <p:nvPr/>
        </p:nvSpPr>
        <p:spPr>
          <a:xfrm>
            <a:off x="292326" y="1807906"/>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Language Binding/</a:t>
            </a:r>
            <a:br>
              <a:rPr lang="en-US" sz="1400" dirty="0"/>
            </a:br>
            <a:r>
              <a:rPr lang="en-US" sz="1400" dirty="0"/>
              <a:t>Connector</a:t>
            </a:r>
          </a:p>
        </p:txBody>
      </p:sp>
      <p:sp>
        <p:nvSpPr>
          <p:cNvPr id="8" name="Rounded Rectangle 7">
            <a:extLst>
              <a:ext uri="{FF2B5EF4-FFF2-40B4-BE49-F238E27FC236}">
                <a16:creationId xmlns:a16="http://schemas.microsoft.com/office/drawing/2014/main" id="{CD3441CB-E883-9384-C910-F77D05EA5B48}"/>
              </a:ext>
            </a:extLst>
          </p:cNvPr>
          <p:cNvSpPr/>
          <p:nvPr/>
        </p:nvSpPr>
        <p:spPr>
          <a:xfrm>
            <a:off x="292326" y="624975"/>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Your Application Code</a:t>
            </a:r>
          </a:p>
        </p:txBody>
      </p:sp>
      <p:sp>
        <p:nvSpPr>
          <p:cNvPr id="9" name="Rounded Rectangle 8">
            <a:extLst>
              <a:ext uri="{FF2B5EF4-FFF2-40B4-BE49-F238E27FC236}">
                <a16:creationId xmlns:a16="http://schemas.microsoft.com/office/drawing/2014/main" id="{311790C8-FB26-18DA-8901-22C998563213}"/>
              </a:ext>
            </a:extLst>
          </p:cNvPr>
          <p:cNvSpPr/>
          <p:nvPr/>
        </p:nvSpPr>
        <p:spPr>
          <a:xfrm>
            <a:off x="5410200" y="784134"/>
            <a:ext cx="2514600" cy="2930616"/>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Your Application Code</a:t>
            </a:r>
          </a:p>
        </p:txBody>
      </p:sp>
      <p:sp>
        <p:nvSpPr>
          <p:cNvPr id="10" name="Rounded Rectangle 9">
            <a:extLst>
              <a:ext uri="{FF2B5EF4-FFF2-40B4-BE49-F238E27FC236}">
                <a16:creationId xmlns:a16="http://schemas.microsoft.com/office/drawing/2014/main" id="{7B704EBC-E579-0657-B177-1B92A95994A1}"/>
              </a:ext>
            </a:extLst>
          </p:cNvPr>
          <p:cNvSpPr/>
          <p:nvPr/>
        </p:nvSpPr>
        <p:spPr>
          <a:xfrm>
            <a:off x="5638800" y="1276350"/>
            <a:ext cx="1093344" cy="508887"/>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700" dirty="0"/>
              <a:t>General</a:t>
            </a:r>
            <a:br>
              <a:rPr lang="en-US" sz="700" dirty="0"/>
            </a:br>
            <a:r>
              <a:rPr lang="en-US" sz="700" dirty="0"/>
              <a:t>DBMS Runtime</a:t>
            </a:r>
            <a:br>
              <a:rPr lang="en-US" sz="700" dirty="0"/>
            </a:br>
            <a:r>
              <a:rPr lang="en-US" sz="700" dirty="0"/>
              <a:t>Including</a:t>
            </a:r>
            <a:br>
              <a:rPr lang="en-US" sz="700" dirty="0"/>
            </a:br>
            <a:r>
              <a:rPr lang="en-US" sz="700" dirty="0"/>
              <a:t>Networking</a:t>
            </a:r>
          </a:p>
        </p:txBody>
      </p:sp>
      <p:sp>
        <p:nvSpPr>
          <p:cNvPr id="11" name="Rounded Rectangle 10">
            <a:extLst>
              <a:ext uri="{FF2B5EF4-FFF2-40B4-BE49-F238E27FC236}">
                <a16:creationId xmlns:a16="http://schemas.microsoft.com/office/drawing/2014/main" id="{F157D172-1069-9554-E5FA-141A56A04154}"/>
              </a:ext>
            </a:extLst>
          </p:cNvPr>
          <p:cNvSpPr/>
          <p:nvPr/>
        </p:nvSpPr>
        <p:spPr>
          <a:xfrm>
            <a:off x="6477000" y="2265106"/>
            <a:ext cx="1093344" cy="508887"/>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700" dirty="0"/>
              <a:t>Worked Task</a:t>
            </a:r>
            <a:br>
              <a:rPr lang="en-US" sz="700" dirty="0"/>
            </a:br>
            <a:r>
              <a:rPr lang="en-US" sz="700" dirty="0"/>
              <a:t>with</a:t>
            </a:r>
            <a:br>
              <a:rPr lang="en-US" sz="700" dirty="0"/>
            </a:br>
            <a:r>
              <a:rPr lang="en-US" sz="700" dirty="0"/>
              <a:t>User ID/Role</a:t>
            </a:r>
          </a:p>
        </p:txBody>
      </p:sp>
      <p:cxnSp>
        <p:nvCxnSpPr>
          <p:cNvPr id="13" name="Straight Arrow Connector 12">
            <a:extLst>
              <a:ext uri="{FF2B5EF4-FFF2-40B4-BE49-F238E27FC236}">
                <a16:creationId xmlns:a16="http://schemas.microsoft.com/office/drawing/2014/main" id="{4652B94A-CF51-1572-591D-8DE8D4F936B1}"/>
              </a:ext>
            </a:extLst>
          </p:cNvPr>
          <p:cNvCxnSpPr>
            <a:cxnSpLocks/>
            <a:endCxn id="7" idx="0"/>
          </p:cNvCxnSpPr>
          <p:nvPr/>
        </p:nvCxnSpPr>
        <p:spPr>
          <a:xfrm>
            <a:off x="1549626" y="1082175"/>
            <a:ext cx="0" cy="72573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A385D14-8915-4E30-7B70-E51ACF0439A9}"/>
              </a:ext>
            </a:extLst>
          </p:cNvPr>
          <p:cNvCxnSpPr>
            <a:cxnSpLocks/>
            <a:endCxn id="6" idx="0"/>
          </p:cNvCxnSpPr>
          <p:nvPr/>
        </p:nvCxnSpPr>
        <p:spPr>
          <a:xfrm>
            <a:off x="1549626" y="2265106"/>
            <a:ext cx="0" cy="2403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AABE777-9D5A-0316-5A7C-45B6135F27A2}"/>
              </a:ext>
            </a:extLst>
          </p:cNvPr>
          <p:cNvCxnSpPr>
            <a:cxnSpLocks/>
          </p:cNvCxnSpPr>
          <p:nvPr/>
        </p:nvCxnSpPr>
        <p:spPr>
          <a:xfrm>
            <a:off x="1549626" y="2962686"/>
            <a:ext cx="0" cy="2403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DEA4A25-4E28-1BB9-4E30-52837B86CD22}"/>
              </a:ext>
            </a:extLst>
          </p:cNvPr>
          <p:cNvCxnSpPr>
            <a:cxnSpLocks/>
          </p:cNvCxnSpPr>
          <p:nvPr/>
        </p:nvCxnSpPr>
        <p:spPr>
          <a:xfrm>
            <a:off x="1549626" y="3660266"/>
            <a:ext cx="0" cy="2403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B7D5060-3979-C9CA-FCE0-E1A57C442B10}"/>
              </a:ext>
            </a:extLst>
          </p:cNvPr>
          <p:cNvCxnSpPr>
            <a:cxnSpLocks/>
            <a:stCxn id="10" idx="1"/>
            <a:endCxn id="4" idx="3"/>
          </p:cNvCxnSpPr>
          <p:nvPr/>
        </p:nvCxnSpPr>
        <p:spPr>
          <a:xfrm flipH="1">
            <a:off x="2806926" y="1530794"/>
            <a:ext cx="2831874" cy="259845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A1FD72F-0E95-F8D9-C38E-AB03C4F8BE2A}"/>
              </a:ext>
            </a:extLst>
          </p:cNvPr>
          <p:cNvSpPr txBox="1"/>
          <p:nvPr/>
        </p:nvSpPr>
        <p:spPr>
          <a:xfrm>
            <a:off x="1476928" y="1216256"/>
            <a:ext cx="2547620" cy="307777"/>
          </a:xfrm>
          <a:prstGeom prst="rect">
            <a:avLst/>
          </a:prstGeom>
          <a:noFill/>
        </p:spPr>
        <p:txBody>
          <a:bodyPr wrap="none" rtlCol="0">
            <a:spAutoFit/>
          </a:bodyPr>
          <a:lstStyle/>
          <a:p>
            <a:r>
              <a:rPr lang="en-US" sz="1400" dirty="0"/>
              <a:t>Execute(“Some SQL Statement”)</a:t>
            </a:r>
          </a:p>
        </p:txBody>
      </p:sp>
      <p:pic>
        <p:nvPicPr>
          <p:cNvPr id="1026" name="Picture 2" descr="Envelope Images – Browse 1,787,566 Stock Photos, Vectors, and Video | Adobe  Stock">
            <a:extLst>
              <a:ext uri="{FF2B5EF4-FFF2-40B4-BE49-F238E27FC236}">
                <a16:creationId xmlns:a16="http://schemas.microsoft.com/office/drawing/2014/main" id="{8DAE3604-6065-B77D-E094-1E4B02C7B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1453" y="2610508"/>
            <a:ext cx="1285544" cy="82642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D39ECB9-AA1B-BEFE-5ADF-9C88E92022A0}"/>
              </a:ext>
            </a:extLst>
          </p:cNvPr>
          <p:cNvSpPr txBox="1"/>
          <p:nvPr/>
        </p:nvSpPr>
        <p:spPr>
          <a:xfrm>
            <a:off x="3722207" y="3429763"/>
            <a:ext cx="899733" cy="523220"/>
          </a:xfrm>
          <a:prstGeom prst="rect">
            <a:avLst/>
          </a:prstGeom>
          <a:noFill/>
        </p:spPr>
        <p:txBody>
          <a:bodyPr wrap="none" rtlCol="0">
            <a:spAutoFit/>
          </a:bodyPr>
          <a:lstStyle/>
          <a:p>
            <a:r>
              <a:rPr lang="en-US" sz="1400" dirty="0"/>
              <a:t>Network</a:t>
            </a:r>
            <a:br>
              <a:rPr lang="en-US" sz="1400" dirty="0"/>
            </a:br>
            <a:r>
              <a:rPr lang="en-US" sz="1400" dirty="0"/>
              <a:t>Messages</a:t>
            </a:r>
          </a:p>
        </p:txBody>
      </p:sp>
    </p:spTree>
    <p:extLst>
      <p:ext uri="{BB962C8B-B14F-4D97-AF65-F5344CB8AC3E}">
        <p14:creationId xmlns:p14="http://schemas.microsoft.com/office/powerpoint/2010/main" val="878175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altLang="en-US" dirty="0">
                <a:effectLst/>
              </a:rPr>
              <a:t>Transactions</a:t>
            </a:r>
            <a:endParaRPr lang="en-US" dirty="0">
              <a:ea typeface="+mj-ea"/>
            </a:endParaRPr>
          </a:p>
        </p:txBody>
      </p:sp>
      <p:sp>
        <p:nvSpPr>
          <p:cNvPr id="52227" name="Rectangle 3"/>
          <p:cNvSpPr>
            <a:spLocks noGrp="1" noChangeArrowheads="1"/>
          </p:cNvSpPr>
          <p:nvPr>
            <p:ph type="body" idx="1"/>
          </p:nvPr>
        </p:nvSpPr>
        <p:spPr>
          <a:xfrm>
            <a:off x="1719263" y="813045"/>
            <a:ext cx="5641658" cy="3292612"/>
          </a:xfrm>
        </p:spPr>
        <p:txBody>
          <a:bodyPr/>
          <a:lstStyle/>
          <a:p>
            <a:r>
              <a:rPr lang="en-US" altLang="en-US" dirty="0"/>
              <a:t>A</a:t>
            </a:r>
            <a:r>
              <a:rPr lang="en-US" altLang="en-US" b="1" dirty="0">
                <a:solidFill>
                  <a:srgbClr val="002060"/>
                </a:solidFill>
              </a:rPr>
              <a:t>  transaction </a:t>
            </a:r>
            <a:r>
              <a:rPr lang="en-US" altLang="en-US" dirty="0"/>
              <a:t>consists of a sequence of query and/or update statements and is a “unit” of work</a:t>
            </a:r>
          </a:p>
          <a:p>
            <a:r>
              <a:rPr lang="en-US" altLang="en-US" dirty="0"/>
              <a:t>The SQL standard specifies that a transaction begins implicitly when an SQL statement is executed.  </a:t>
            </a:r>
          </a:p>
          <a:p>
            <a:r>
              <a:rPr lang="en-US" altLang="en-US" dirty="0"/>
              <a:t>The transaction must end with one of the following statements:</a:t>
            </a:r>
          </a:p>
          <a:p>
            <a:pPr lvl="1"/>
            <a:r>
              <a:rPr lang="en-US" altLang="en-US" b="1" dirty="0">
                <a:solidFill>
                  <a:srgbClr val="002060"/>
                </a:solidFill>
              </a:rPr>
              <a:t>Commit work</a:t>
            </a:r>
            <a:r>
              <a:rPr lang="en-US" altLang="en-US" dirty="0"/>
              <a:t>. The updates performed by the transaction become permanent in the database. </a:t>
            </a:r>
          </a:p>
          <a:p>
            <a:pPr lvl="1"/>
            <a:r>
              <a:rPr lang="en-US" altLang="en-US" b="1" dirty="0">
                <a:solidFill>
                  <a:srgbClr val="002060"/>
                </a:solidFill>
              </a:rPr>
              <a:t>Rollback work</a:t>
            </a:r>
            <a:r>
              <a:rPr lang="en-US" altLang="en-US" dirty="0"/>
              <a:t>. All  the updates performed by the SQL statements in the transaction are undone.</a:t>
            </a:r>
          </a:p>
          <a:p>
            <a:r>
              <a:rPr lang="en-US" altLang="en-US" dirty="0"/>
              <a:t>Atomic transaction</a:t>
            </a:r>
          </a:p>
          <a:p>
            <a:pPr lvl="1"/>
            <a:r>
              <a:rPr lang="en-US" altLang="en-US" dirty="0"/>
              <a:t>either fully executed or rolled back as if it never occurred</a:t>
            </a:r>
          </a:p>
          <a:p>
            <a:r>
              <a:rPr lang="en-US" altLang="en-US" dirty="0"/>
              <a:t>Isolation from concurrent transactions</a:t>
            </a:r>
          </a:p>
          <a:p>
            <a:endParaRPr lang="en-US" altLang="en-US" dirty="0"/>
          </a:p>
        </p:txBody>
      </p:sp>
      <p:sp>
        <p:nvSpPr>
          <p:cNvPr id="2" name="TextBox 1">
            <a:extLst>
              <a:ext uri="{FF2B5EF4-FFF2-40B4-BE49-F238E27FC236}">
                <a16:creationId xmlns:a16="http://schemas.microsoft.com/office/drawing/2014/main" id="{42F9AA3F-3733-AC9D-C7D6-ABE0376BBCAC}"/>
              </a:ext>
            </a:extLst>
          </p:cNvPr>
          <p:cNvSpPr txBox="1"/>
          <p:nvPr/>
        </p:nvSpPr>
        <p:spPr>
          <a:xfrm>
            <a:off x="4876800" y="4105657"/>
            <a:ext cx="2124941" cy="646331"/>
          </a:xfrm>
          <a:prstGeom prst="rect">
            <a:avLst/>
          </a:prstGeom>
          <a:noFill/>
        </p:spPr>
        <p:txBody>
          <a:bodyPr wrap="none" rtlCol="0">
            <a:spAutoFit/>
          </a:bodyPr>
          <a:lstStyle/>
          <a:p>
            <a:r>
              <a:rPr lang="en-US" dirty="0"/>
              <a:t>Show connecting</a:t>
            </a:r>
          </a:p>
          <a:p>
            <a:r>
              <a:rPr lang="en-US" dirty="0"/>
              <a:t>Explain auto-commit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7E499-A3B7-F120-E9C6-D81F3B01FFB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0E17D44-96B0-7257-FA54-7AFFDCF70CA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3123E58-6A3F-BF8D-B65E-490F02215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36D0A80-31DB-586A-7B08-4564B9781F41}"/>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D7C5FAC3-F24F-9935-59A8-2458F33AB07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REST and Web Applications</a:t>
            </a:r>
          </a:p>
        </p:txBody>
      </p:sp>
      <p:sp>
        <p:nvSpPr>
          <p:cNvPr id="4" name="TextBox 9">
            <a:extLst>
              <a:ext uri="{FF2B5EF4-FFF2-40B4-BE49-F238E27FC236}">
                <a16:creationId xmlns:a16="http://schemas.microsoft.com/office/drawing/2014/main" id="{38FA5344-538A-A51A-92DD-BECD7E17B39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61211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429168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97145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4CB42-FC77-CFF8-B7B6-31CBA4FC5C8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016ACB8-57A5-3B81-ED8A-8C6D4F5FA85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C38EC5A9-D445-60B7-AB4C-C2E5759483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8E373CC-1783-110D-C458-7E8AAC3CE04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D8C72481-97F7-0A6E-69F7-B362CFE2EEB0}"/>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Miscellaneous Topics</a:t>
            </a:r>
          </a:p>
        </p:txBody>
      </p:sp>
      <p:sp>
        <p:nvSpPr>
          <p:cNvPr id="4" name="TextBox 9">
            <a:extLst>
              <a:ext uri="{FF2B5EF4-FFF2-40B4-BE49-F238E27FC236}">
                <a16:creationId xmlns:a16="http://schemas.microsoft.com/office/drawing/2014/main" id="{5D90F59B-FBD9-A925-2065-C5EE5D2C072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982458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14896090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0508152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a:t>
            </a:r>
            <a:r>
              <a:rPr lang="en-US" sz="1200" strike="sngStrike" dirty="0"/>
              <a:t>, POST</a:t>
            </a:r>
          </a:p>
          <a:p>
            <a:pPr lvl="1"/>
            <a:r>
              <a:rPr lang="en-US" sz="1200" dirty="0"/>
              <a:t>/courses/&lt;id&gt;: GET, </a:t>
            </a:r>
            <a:r>
              <a:rPr lang="en-US" sz="1200" strike="sngStrike" dirty="0"/>
              <a:t>PUT, DELETE</a:t>
            </a:r>
          </a:p>
          <a:p>
            <a:pPr lvl="1"/>
            <a:r>
              <a:rPr lang="en-US" sz="1200" dirty="0"/>
              <a:t>/sections: GET, </a:t>
            </a:r>
            <a:r>
              <a:rPr lang="en-US" sz="1200" strike="sngStrike" dirty="0"/>
              <a:t>POST</a:t>
            </a:r>
          </a:p>
          <a:p>
            <a:pPr lvl="1"/>
            <a:r>
              <a:rPr lang="en-US" sz="1200" dirty="0"/>
              <a:t>/sections/&lt;id&gt;: GET, </a:t>
            </a:r>
            <a:r>
              <a:rPr lang="en-US" sz="1200" strike="sngStrike" dirty="0"/>
              <a:t>PUT, DELETE</a:t>
            </a:r>
          </a:p>
          <a:p>
            <a:pPr lvl="1"/>
            <a:r>
              <a:rPr lang="en-US" sz="1200" dirty="0"/>
              <a:t>/participants: GET, </a:t>
            </a:r>
            <a:r>
              <a:rPr lang="en-US" sz="1200" strike="sngStrike" dirty="0"/>
              <a:t>POST</a:t>
            </a:r>
          </a:p>
          <a:p>
            <a:pPr lvl="1"/>
            <a:r>
              <a:rPr lang="en-US" sz="1200" dirty="0"/>
              <a:t>/participants/&lt;id&gt;: GET, </a:t>
            </a:r>
            <a:r>
              <a:rPr lang="en-US" sz="1200" strike="sngStrike" dirty="0"/>
              <a:t>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38521731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2361108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725312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787655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F23D9E0C-6AAC-7647-B0ED-07479FF04270}"/>
              </a:ext>
            </a:extLst>
          </p:cNvPr>
          <p:cNvPicPr>
            <a:picLocks noChangeAspect="1"/>
          </p:cNvPicPr>
          <p:nvPr/>
        </p:nvPicPr>
        <p:blipFill>
          <a:blip r:embed="rId2"/>
          <a:stretch>
            <a:fillRect/>
          </a:stretch>
        </p:blipFill>
        <p:spPr>
          <a:xfrm>
            <a:off x="685800" y="717666"/>
            <a:ext cx="7772400" cy="3708167"/>
          </a:xfrm>
          <a:prstGeom prst="rect">
            <a:avLst/>
          </a:prstGeom>
        </p:spPr>
      </p:pic>
    </p:spTree>
    <p:extLst>
      <p:ext uri="{BB962C8B-B14F-4D97-AF65-F5344CB8AC3E}">
        <p14:creationId xmlns:p14="http://schemas.microsoft.com/office/powerpoint/2010/main" val="339873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1218-F941-A0BC-18AD-657DC9C18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C583D-7648-0A70-7B5B-A43E7E7EF730}"/>
              </a:ext>
            </a:extLst>
          </p:cNvPr>
          <p:cNvSpPr>
            <a:spLocks noGrp="1"/>
          </p:cNvSpPr>
          <p:nvPr>
            <p:ph type="title"/>
          </p:nvPr>
        </p:nvSpPr>
        <p:spPr/>
        <p:txBody>
          <a:bodyPr/>
          <a:lstStyle/>
          <a:p>
            <a:r>
              <a:rPr lang="en-US" dirty="0"/>
              <a:t>Let’s Look at the Programming Project</a:t>
            </a:r>
          </a:p>
        </p:txBody>
      </p:sp>
      <p:pic>
        <p:nvPicPr>
          <p:cNvPr id="2" name="Picture 1">
            <a:extLst>
              <a:ext uri="{FF2B5EF4-FFF2-40B4-BE49-F238E27FC236}">
                <a16:creationId xmlns:a16="http://schemas.microsoft.com/office/drawing/2014/main" id="{8654027A-ED7E-ACFC-87CB-4EADE80EF58A}"/>
              </a:ext>
            </a:extLst>
          </p:cNvPr>
          <p:cNvPicPr>
            <a:picLocks noChangeAspect="1"/>
          </p:cNvPicPr>
          <p:nvPr/>
        </p:nvPicPr>
        <p:blipFill>
          <a:blip r:embed="rId2"/>
          <a:stretch>
            <a:fillRect/>
          </a:stretch>
        </p:blipFill>
        <p:spPr>
          <a:xfrm>
            <a:off x="304800" y="590550"/>
            <a:ext cx="6400800" cy="4025504"/>
          </a:xfrm>
          <a:prstGeom prst="rect">
            <a:avLst/>
          </a:prstGeom>
        </p:spPr>
      </p:pic>
    </p:spTree>
    <p:extLst>
      <p:ext uri="{BB962C8B-B14F-4D97-AF65-F5344CB8AC3E}">
        <p14:creationId xmlns:p14="http://schemas.microsoft.com/office/powerpoint/2010/main" val="3451708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53FF6-E6FA-DD71-2267-CC4594C653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52ED77-8561-F1D2-D575-BDA05BB1B618}"/>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9D6BBE59-1D07-6F62-C14B-3061EA7AC844}"/>
              </a:ext>
            </a:extLst>
          </p:cNvPr>
          <p:cNvPicPr>
            <a:picLocks noChangeAspect="1"/>
          </p:cNvPicPr>
          <p:nvPr/>
        </p:nvPicPr>
        <p:blipFill>
          <a:blip r:embed="rId2"/>
          <a:stretch>
            <a:fillRect/>
          </a:stretch>
        </p:blipFill>
        <p:spPr>
          <a:xfrm>
            <a:off x="228600" y="895350"/>
            <a:ext cx="8768360" cy="3352800"/>
          </a:xfrm>
          <a:prstGeom prst="rect">
            <a:avLst/>
          </a:prstGeom>
        </p:spPr>
      </p:pic>
    </p:spTree>
    <p:extLst>
      <p:ext uri="{BB962C8B-B14F-4D97-AF65-F5344CB8AC3E}">
        <p14:creationId xmlns:p14="http://schemas.microsoft.com/office/powerpoint/2010/main" val="40389423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27635F7-4BB9-4615-9894-78F62445B9C2}"/>
              </a:ext>
            </a:extLst>
          </p:cNvPr>
          <p:cNvSpPr/>
          <p:nvPr/>
        </p:nvSpPr>
        <p:spPr>
          <a:xfrm>
            <a:off x="533400" y="590550"/>
            <a:ext cx="7924800" cy="3962400"/>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Backup</a:t>
            </a:r>
          </a:p>
        </p:txBody>
      </p:sp>
    </p:spTree>
    <p:extLst>
      <p:ext uri="{BB962C8B-B14F-4D97-AF65-F5344CB8AC3E}">
        <p14:creationId xmlns:p14="http://schemas.microsoft.com/office/powerpoint/2010/main" val="508111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B0DA75-D04A-E8CF-96A4-AED73FEF2A44}"/>
              </a:ext>
            </a:extLst>
          </p:cNvPr>
          <p:cNvSpPr>
            <a:spLocks noGrp="1"/>
          </p:cNvSpPr>
          <p:nvPr>
            <p:ph idx="1"/>
          </p:nvPr>
        </p:nvSpPr>
        <p:spPr>
          <a:xfrm>
            <a:off x="0" y="552450"/>
            <a:ext cx="4426598" cy="4038600"/>
          </a:xfrm>
        </p:spPr>
        <p:txBody>
          <a:bodyPr/>
          <a:lstStyle/>
          <a:p>
            <a:r>
              <a:rPr lang="en-US" dirty="0"/>
              <a:t>Hierarchies and organizations are a common example of relationships with a single entity.</a:t>
            </a:r>
          </a:p>
          <a:p>
            <a:r>
              <a:rPr lang="en-US" dirty="0"/>
              <a:t>In </a:t>
            </a:r>
            <a:r>
              <a:rPr lang="en-US" dirty="0" err="1"/>
              <a:t>classicmodels</a:t>
            </a:r>
            <a:r>
              <a:rPr lang="en-US" dirty="0"/>
              <a:t>, we see this in employees.</a:t>
            </a:r>
          </a:p>
          <a:p>
            <a:pPr lvl="1"/>
            <a:r>
              <a:rPr lang="en-US" dirty="0"/>
              <a:t>“</a:t>
            </a:r>
            <a:r>
              <a:rPr lang="en-US" dirty="0" err="1"/>
              <a:t>reportsTo</a:t>
            </a:r>
            <a:r>
              <a:rPr lang="en-US" dirty="0"/>
              <a:t>” is a “foreign” key to</a:t>
            </a:r>
          </a:p>
          <a:p>
            <a:pPr lvl="1"/>
            <a:r>
              <a:rPr lang="en-US" dirty="0"/>
              <a:t>“</a:t>
            </a:r>
            <a:r>
              <a:rPr lang="en-US" dirty="0" err="1"/>
              <a:t>employeeId</a:t>
            </a:r>
            <a:r>
              <a:rPr lang="en-US" dirty="0"/>
              <a:t>”</a:t>
            </a:r>
          </a:p>
          <a:p>
            <a:r>
              <a:rPr lang="en-US" dirty="0"/>
              <a:t>An interesting question is …</a:t>
            </a:r>
            <a:br>
              <a:rPr lang="en-US" dirty="0"/>
            </a:br>
            <a:r>
              <a:rPr lang="en-US" dirty="0"/>
              <a:t>“Who does the CEO report to?”</a:t>
            </a:r>
          </a:p>
          <a:p>
            <a:pPr lvl="1"/>
            <a:r>
              <a:rPr lang="en-US" dirty="0"/>
              <a:t>What value do you set for </a:t>
            </a:r>
            <a:r>
              <a:rPr lang="en-US" dirty="0" err="1"/>
              <a:t>reportTo</a:t>
            </a:r>
            <a:r>
              <a:rPr lang="en-US" dirty="0"/>
              <a:t>?</a:t>
            </a:r>
          </a:p>
          <a:p>
            <a:pPr lvl="1"/>
            <a:r>
              <a:rPr lang="en-US" dirty="0"/>
              <a:t>What is the implication for</a:t>
            </a:r>
            <a:br>
              <a:rPr lang="en-US" dirty="0"/>
            </a:br>
            <a:r>
              <a:rPr lang="en-US" dirty="0"/>
              <a:t>column constraints?</a:t>
            </a:r>
          </a:p>
        </p:txBody>
      </p:sp>
      <p:sp>
        <p:nvSpPr>
          <p:cNvPr id="3" name="Title 2">
            <a:extLst>
              <a:ext uri="{FF2B5EF4-FFF2-40B4-BE49-F238E27FC236}">
                <a16:creationId xmlns:a16="http://schemas.microsoft.com/office/drawing/2014/main" id="{ADEDC5F0-3065-306A-4DEE-6406085DEF95}"/>
              </a:ext>
            </a:extLst>
          </p:cNvPr>
          <p:cNvSpPr>
            <a:spLocks noGrp="1"/>
          </p:cNvSpPr>
          <p:nvPr>
            <p:ph type="title"/>
          </p:nvPr>
        </p:nvSpPr>
        <p:spPr/>
        <p:txBody>
          <a:bodyPr/>
          <a:lstStyle/>
          <a:p>
            <a:r>
              <a:rPr lang="en-US" dirty="0"/>
              <a:t>A Common Example</a:t>
            </a:r>
          </a:p>
        </p:txBody>
      </p:sp>
      <p:pic>
        <p:nvPicPr>
          <p:cNvPr id="4" name="Picture 3">
            <a:extLst>
              <a:ext uri="{FF2B5EF4-FFF2-40B4-BE49-F238E27FC236}">
                <a16:creationId xmlns:a16="http://schemas.microsoft.com/office/drawing/2014/main" id="{592F67E9-C656-53EE-B04D-AC08B1A4FA62}"/>
              </a:ext>
            </a:extLst>
          </p:cNvPr>
          <p:cNvPicPr>
            <a:picLocks noChangeAspect="1"/>
          </p:cNvPicPr>
          <p:nvPr/>
        </p:nvPicPr>
        <p:blipFill>
          <a:blip r:embed="rId2"/>
          <a:stretch>
            <a:fillRect/>
          </a:stretch>
        </p:blipFill>
        <p:spPr>
          <a:xfrm>
            <a:off x="4463322" y="604551"/>
            <a:ext cx="4627514" cy="3986499"/>
          </a:xfrm>
          <a:prstGeom prst="rect">
            <a:avLst/>
          </a:prstGeom>
        </p:spPr>
      </p:pic>
    </p:spTree>
    <p:extLst>
      <p:ext uri="{BB962C8B-B14F-4D97-AF65-F5344CB8AC3E}">
        <p14:creationId xmlns:p14="http://schemas.microsoft.com/office/powerpoint/2010/main" val="397212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92322</TotalTime>
  <Words>7048</Words>
  <Application>Microsoft Macintosh PowerPoint</Application>
  <PresentationFormat>On-screen Show (16:9)</PresentationFormat>
  <Paragraphs>582</Paragraphs>
  <Slides>83</Slides>
  <Notes>41</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83</vt:i4>
      </vt:variant>
    </vt:vector>
  </HeadingPairs>
  <TitlesOfParts>
    <vt:vector size="102" baseType="lpstr">
      <vt:lpstr>ＭＳ Ｐゴシック</vt:lpstr>
      <vt:lpstr>Arial</vt:lpstr>
      <vt:lpstr>Calibri</vt:lpstr>
      <vt:lpstr>Helvetica</vt:lpstr>
      <vt:lpstr>Monotype Sorts</vt:lpstr>
      <vt:lpstr>Museo For Dell</vt:lpstr>
      <vt:lpstr>Roboto</vt:lpstr>
      <vt:lpstr>Tahoma</vt:lpstr>
      <vt:lpstr>Times New Roman</vt:lpstr>
      <vt:lpstr>Webdings</vt:lpstr>
      <vt:lpstr>Wingdings</vt:lpstr>
      <vt:lpstr>Office Theme</vt:lpstr>
      <vt:lpstr>7_db-5-grey</vt:lpstr>
      <vt:lpstr>3_db-5-grey</vt:lpstr>
      <vt:lpstr>4_db-5-grey</vt:lpstr>
      <vt:lpstr>5_db-5-grey</vt:lpstr>
      <vt:lpstr>3_Office Theme</vt:lpstr>
      <vt:lpstr>4_Office Theme</vt:lpstr>
      <vt:lpstr>6_Office Theme</vt:lpstr>
      <vt:lpstr>PowerPoint Presentation</vt:lpstr>
      <vt:lpstr>PowerPoint Presentation</vt:lpstr>
      <vt:lpstr>Contents</vt:lpstr>
      <vt:lpstr>PowerPoint Presentation</vt:lpstr>
      <vt:lpstr>Course Updates</vt:lpstr>
      <vt:lpstr>PowerPoint Presentation</vt:lpstr>
      <vt:lpstr>PowerPoint Presentation</vt:lpstr>
      <vt:lpstr>Roles</vt:lpstr>
      <vt:lpstr>A Common Example</vt:lpstr>
      <vt:lpstr>E-R Design Decisions</vt:lpstr>
      <vt:lpstr>PowerPoint Presentation</vt:lpstr>
      <vt:lpstr>Aggregation</vt:lpstr>
      <vt:lpstr>Aggregation (Cont.)</vt:lpstr>
      <vt:lpstr>Aggregation (Cont.)</vt:lpstr>
      <vt:lpstr>First Pass Implementation</vt:lpstr>
      <vt:lpstr>Reduction to Relational Schemas</vt:lpstr>
      <vt:lpstr>Let’s Do a More Example in Crow’s Foot</vt:lpstr>
      <vt:lpstr>PowerPoint Presentation</vt:lpstr>
      <vt:lpstr>PowerPoint Presentation</vt:lpstr>
      <vt:lpstr>Functions and Procedures</vt:lpstr>
      <vt:lpstr>Declaring SQL Functions</vt:lpstr>
      <vt:lpstr>Table Functions</vt:lpstr>
      <vt:lpstr>Language Constructs (Cont.)</vt:lpstr>
      <vt:lpstr>Language Constructs for Procedures &amp; Functions</vt:lpstr>
      <vt:lpstr>Language Constructs – if-then-else</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Advanced Aggregates and Window Functions</vt:lpstr>
      <vt:lpstr>Classic Models: Annual Revenue and YoY Growth by Country</vt:lpstr>
      <vt:lpstr>Revenue and Growth Quarter to Quarter</vt:lpstr>
      <vt:lpstr>PowerPoint Presentation</vt:lpstr>
      <vt:lpstr>Recursion in SQL</vt:lpstr>
      <vt:lpstr>The Power of Recursion</vt:lpstr>
      <vt:lpstr>The Power of Recursion</vt:lpstr>
      <vt:lpstr>Example of Fixed-Point Computation</vt:lpstr>
      <vt:lpstr>Classic Models Management Chain</vt:lpstr>
      <vt:lpstr>Recursive Query</vt:lpstr>
      <vt:lpstr>PowerPoint Presentation</vt:lpstr>
      <vt:lpstr>PowerPoint Presentation</vt:lpstr>
      <vt:lpstr>Accessing SQL from a Programming Language</vt:lpstr>
      <vt:lpstr>User Profile</vt:lpstr>
      <vt:lpstr>Accessing SQL from a Programming Language (Cont.)</vt:lpstr>
      <vt:lpstr>Some Terms</vt:lpstr>
      <vt:lpstr>Concepts</vt:lpstr>
      <vt:lpstr>Simplistic View</vt:lpstr>
      <vt:lpstr>Transactions</vt:lpstr>
      <vt:lpstr>PowerPoint Presentation</vt:lpstr>
      <vt:lpstr>Full Stack Application</vt:lpstr>
      <vt:lpstr>Full Stack Web Application</vt:lpstr>
      <vt:lpstr>Some Terms</vt:lpstr>
      <vt:lpstr>Some Terms</vt:lpstr>
      <vt:lpstr>REST (https://restfulapi.net/)</vt:lpstr>
      <vt:lpstr>Resources</vt:lpstr>
      <vt:lpstr>REST – Resource Oriented</vt:lpstr>
      <vt:lpstr>PowerPoint Presentation</vt:lpstr>
      <vt:lpstr>Resources and APIs</vt:lpstr>
      <vt:lpstr>Data Modeling Concepts and REST</vt:lpstr>
      <vt:lpstr>REST (https://www.tutorialspoint.com/restful/restful_introduction.htm)</vt:lpstr>
      <vt:lpstr>REST (https://www.tutorialspoint.com/restful/restful_introduction.htm)</vt:lpstr>
      <vt:lpstr>Let’s Look at the Programming Project</vt:lpstr>
      <vt:lpstr>Let’s Look at the Programming Project</vt:lpstr>
      <vt:lpstr>Let’s Look at the Programming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626</cp:revision>
  <cp:lastPrinted>2018-11-15T21:01:50Z</cp:lastPrinted>
  <dcterms:created xsi:type="dcterms:W3CDTF">2010-04-12T23:12:02Z</dcterms:created>
  <dcterms:modified xsi:type="dcterms:W3CDTF">2025-02-28T11:21:43Z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